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sldIdLst>
    <p:sldId id="256" r:id="rId5"/>
    <p:sldId id="259" r:id="rId6"/>
    <p:sldId id="260" r:id="rId7"/>
    <p:sldId id="262" r:id="rId8"/>
    <p:sldId id="261" r:id="rId9"/>
    <p:sldId id="263" r:id="rId10"/>
    <p:sldId id="264" r:id="rId11"/>
    <p:sldId id="265" r:id="rId12"/>
    <p:sldId id="267" r:id="rId13"/>
    <p:sldId id="270" r:id="rId14"/>
    <p:sldId id="268"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5pPr>
    <a:lvl6pPr marL="2286000" algn="l" defTabSz="914400" rtl="0" eaLnBrk="1" latinLnBrk="0" hangingPunct="1">
      <a:defRPr sz="2400" kern="1200">
        <a:solidFill>
          <a:schemeClr val="tx1"/>
        </a:solidFill>
        <a:latin typeface="Arial" charset="0"/>
        <a:ea typeface="ＭＳ Ｐゴシック" pitchFamily="-32" charset="-128"/>
        <a:cs typeface="+mn-cs"/>
      </a:defRPr>
    </a:lvl6pPr>
    <a:lvl7pPr marL="2743200" algn="l" defTabSz="914400" rtl="0" eaLnBrk="1" latinLnBrk="0" hangingPunct="1">
      <a:defRPr sz="2400" kern="1200">
        <a:solidFill>
          <a:schemeClr val="tx1"/>
        </a:solidFill>
        <a:latin typeface="Arial" charset="0"/>
        <a:ea typeface="ＭＳ Ｐゴシック" pitchFamily="-32" charset="-128"/>
        <a:cs typeface="+mn-cs"/>
      </a:defRPr>
    </a:lvl7pPr>
    <a:lvl8pPr marL="3200400" algn="l" defTabSz="914400" rtl="0" eaLnBrk="1" latinLnBrk="0" hangingPunct="1">
      <a:defRPr sz="2400" kern="1200">
        <a:solidFill>
          <a:schemeClr val="tx1"/>
        </a:solidFill>
        <a:latin typeface="Arial" charset="0"/>
        <a:ea typeface="ＭＳ Ｐゴシック" pitchFamily="-32" charset="-128"/>
        <a:cs typeface="+mn-cs"/>
      </a:defRPr>
    </a:lvl8pPr>
    <a:lvl9pPr marL="3657600" algn="l" defTabSz="914400" rtl="0" eaLnBrk="1" latinLnBrk="0" hangingPunct="1">
      <a:defRPr sz="2400" kern="1200">
        <a:solidFill>
          <a:schemeClr val="tx1"/>
        </a:solidFill>
        <a:latin typeface="Arial" charset="0"/>
        <a:ea typeface="ＭＳ Ｐゴシック" pitchFamily="-3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C151"/>
    <a:srgbClr val="86909C"/>
    <a:srgbClr val="7A7A7A"/>
    <a:srgbClr val="F6CB2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487" autoAdjust="0"/>
    <p:restoredTop sz="90929"/>
  </p:normalViewPr>
  <p:slideViewPr>
    <p:cSldViewPr>
      <p:cViewPr>
        <p:scale>
          <a:sx n="66" d="100"/>
          <a:sy n="66" d="100"/>
        </p:scale>
        <p:origin x="-294" y="45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3FE9794-E681-484F-AC8E-A7CC1937089A}" type="datetimeFigureOut">
              <a:rPr lang="ar-SA" smtClean="0"/>
              <a:pPr/>
              <a:t>12/28/1430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21C7538-C862-475C-9C0A-131DFEE8A883}"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7C3FBCD4-166E-446F-AF18-7D4A0CF9AEF6}" type="datetimeFigureOut">
              <a:rPr lang="en-US" smtClean="0"/>
              <a:pPr/>
              <a:t>12/15/2009</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2008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Slide Number Placeholder 6"/>
          <p:cNvSpPr>
            <a:spLocks noGrp="1"/>
          </p:cNvSpPr>
          <p:nvPr>
            <p:ph type="sldNum" sz="quarter" idx="13"/>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914363">
              <a:lnSpc>
                <a:spcPct val="90000"/>
              </a:lnSpc>
              <a:spcBef>
                <a:spcPct val="20000"/>
              </a:spcBef>
              <a:buFontTx/>
              <a:buNone/>
              <a:defRPr/>
            </a:pPr>
            <a:r>
              <a:rPr lang="en-ZA" sz="1200" b="1" dirty="0" smtClean="0">
                <a:solidFill>
                  <a:srgbClr val="99CC99"/>
                </a:solidFill>
              </a:rPr>
              <a:t>KEY MESSAGE</a:t>
            </a:r>
            <a:r>
              <a:rPr lang="en-ZA" sz="1200" b="1" baseline="0" dirty="0" smtClean="0">
                <a:solidFill>
                  <a:srgbClr val="99CC99"/>
                </a:solidFill>
              </a:rPr>
              <a:t> FOR THIS SLIDE:</a:t>
            </a:r>
            <a:endParaRPr lang="en-ZA" sz="1200" b="1" dirty="0" smtClean="0">
              <a:solidFill>
                <a:srgbClr val="99CC99"/>
              </a:solidFill>
            </a:endParaRPr>
          </a:p>
          <a:p>
            <a:pPr marL="0" indent="0" defTabSz="914363">
              <a:lnSpc>
                <a:spcPct val="90000"/>
              </a:lnSpc>
              <a:spcBef>
                <a:spcPct val="20000"/>
              </a:spcBef>
              <a:buFontTx/>
              <a:buNone/>
              <a:defRPr/>
            </a:pPr>
            <a:endParaRPr lang="en-ZA" sz="1200" b="1" dirty="0" smtClean="0">
              <a:solidFill>
                <a:srgbClr val="99CC99"/>
              </a:solidFill>
            </a:endParaRPr>
          </a:p>
          <a:p>
            <a:pPr marL="171450" indent="-171450" defTabSz="914363">
              <a:lnSpc>
                <a:spcPct val="90000"/>
              </a:lnSpc>
              <a:spcBef>
                <a:spcPct val="20000"/>
              </a:spcBef>
              <a:buFont typeface="Arial" pitchFamily="34" charset="0"/>
              <a:buChar char="•"/>
              <a:defRPr/>
            </a:pPr>
            <a:r>
              <a:rPr lang="en-ZA" sz="1200" dirty="0" smtClean="0">
                <a:solidFill>
                  <a:srgbClr val="99CC99"/>
                </a:solidFill>
              </a:rPr>
              <a:t>Tech-Ed is</a:t>
            </a:r>
            <a:r>
              <a:rPr lang="en-ZA" sz="1200" baseline="0" dirty="0" smtClean="0">
                <a:solidFill>
                  <a:srgbClr val="99CC99"/>
                </a:solidFill>
              </a:rPr>
              <a:t> Microsoft’s </a:t>
            </a:r>
            <a:r>
              <a:rPr lang="en-ZA" sz="1200" b="1" u="none" dirty="0" smtClean="0">
                <a:solidFill>
                  <a:srgbClr val="00B050"/>
                </a:solidFill>
              </a:rPr>
              <a:t>premier</a:t>
            </a:r>
            <a:r>
              <a:rPr lang="en-ZA" sz="1200" b="1" dirty="0" smtClean="0">
                <a:solidFill>
                  <a:srgbClr val="00B050"/>
                </a:solidFill>
              </a:rPr>
              <a:t> technical education</a:t>
            </a:r>
            <a:r>
              <a:rPr lang="en-ZA" sz="1200" dirty="0" smtClean="0">
                <a:solidFill>
                  <a:srgbClr val="00B050"/>
                </a:solidFill>
              </a:rPr>
              <a:t> </a:t>
            </a:r>
            <a:r>
              <a:rPr lang="en-ZA" sz="1200" dirty="0" smtClean="0">
                <a:solidFill>
                  <a:srgbClr val="99CC99"/>
                </a:solidFill>
              </a:rPr>
              <a:t>and networking event</a:t>
            </a:r>
          </a:p>
          <a:p>
            <a:pPr marL="171450" indent="-171450" defTabSz="914363">
              <a:lnSpc>
                <a:spcPct val="90000"/>
              </a:lnSpc>
              <a:spcBef>
                <a:spcPct val="20000"/>
              </a:spcBef>
              <a:buFont typeface="Arial" pitchFamily="34" charset="0"/>
              <a:buChar char="•"/>
              <a:defRPr/>
            </a:pPr>
            <a:endParaRPr lang="en-ZA" sz="1200" dirty="0" smtClean="0">
              <a:solidFill>
                <a:srgbClr val="99CC99"/>
              </a:solidFill>
            </a:endParaRPr>
          </a:p>
          <a:p>
            <a:pPr marL="171450" indent="-171450" defTabSz="914363">
              <a:lnSpc>
                <a:spcPct val="90000"/>
              </a:lnSpc>
              <a:spcBef>
                <a:spcPct val="20000"/>
              </a:spcBef>
              <a:buFont typeface="Arial" pitchFamily="34" charset="0"/>
              <a:buChar char="•"/>
              <a:defRPr/>
            </a:pPr>
            <a:r>
              <a:rPr lang="en-ZA" sz="1200" dirty="0" smtClean="0">
                <a:solidFill>
                  <a:srgbClr val="99CC99"/>
                </a:solidFill>
              </a:rPr>
              <a:t>Tech-Ed is a global, year-long series of events.   </a:t>
            </a:r>
            <a:r>
              <a:rPr lang="en-ZA" sz="1200" b="1" dirty="0" smtClean="0">
                <a:solidFill>
                  <a:srgbClr val="99CC99"/>
                </a:solidFill>
              </a:rPr>
              <a:t>Microsoft</a:t>
            </a:r>
            <a:r>
              <a:rPr lang="en-ZA" sz="1200" b="1" baseline="0" dirty="0" smtClean="0">
                <a:solidFill>
                  <a:srgbClr val="99CC99"/>
                </a:solidFill>
              </a:rPr>
              <a:t> is investing </a:t>
            </a:r>
            <a:r>
              <a:rPr lang="en-ZA" sz="1200" baseline="0" dirty="0" smtClean="0">
                <a:solidFill>
                  <a:srgbClr val="99CC99"/>
                </a:solidFill>
              </a:rPr>
              <a:t>in the </a:t>
            </a:r>
            <a:r>
              <a:rPr lang="en-ZA" sz="1200" b="1" baseline="0" dirty="0" smtClean="0">
                <a:solidFill>
                  <a:srgbClr val="99CC99"/>
                </a:solidFill>
              </a:rPr>
              <a:t>IT Professionals and Developers </a:t>
            </a:r>
            <a:r>
              <a:rPr lang="en-ZA" sz="1200" baseline="0" dirty="0" smtClean="0">
                <a:solidFill>
                  <a:srgbClr val="99CC99"/>
                </a:solidFill>
              </a:rPr>
              <a:t>in the region by bringing this international event to the region.</a:t>
            </a:r>
          </a:p>
          <a:p>
            <a:pPr marL="171450" indent="-171450" defTabSz="914363">
              <a:lnSpc>
                <a:spcPct val="90000"/>
              </a:lnSpc>
              <a:spcBef>
                <a:spcPct val="20000"/>
              </a:spcBef>
              <a:buFont typeface="Arial" pitchFamily="34" charset="0"/>
              <a:buChar char="•"/>
              <a:defRPr/>
            </a:pPr>
            <a:endParaRPr lang="en-ZA" sz="1200" dirty="0" smtClean="0">
              <a:solidFill>
                <a:srgbClr val="99CC99"/>
              </a:solidFill>
            </a:endParaRPr>
          </a:p>
          <a:p>
            <a:pPr marL="171450" indent="-171450" defTabSz="914363">
              <a:lnSpc>
                <a:spcPct val="90000"/>
              </a:lnSpc>
              <a:spcBef>
                <a:spcPct val="20000"/>
              </a:spcBef>
              <a:buFont typeface="Arial" pitchFamily="34" charset="0"/>
              <a:buChar char="•"/>
              <a:defRPr/>
            </a:pPr>
            <a:r>
              <a:rPr lang="en-ZA" sz="1200" dirty="0" smtClean="0">
                <a:solidFill>
                  <a:srgbClr val="99CC99"/>
                </a:solidFill>
              </a:rPr>
              <a:t>The event</a:t>
            </a:r>
            <a:r>
              <a:rPr lang="en-ZA" sz="1200" baseline="0" dirty="0" smtClean="0">
                <a:solidFill>
                  <a:srgbClr val="99CC99"/>
                </a:solidFill>
              </a:rPr>
              <a:t> is f</a:t>
            </a:r>
            <a:r>
              <a:rPr lang="en-ZA" sz="1200" dirty="0" smtClean="0">
                <a:solidFill>
                  <a:srgbClr val="99CC99"/>
                </a:solidFill>
              </a:rPr>
              <a:t>ocused on </a:t>
            </a:r>
            <a:r>
              <a:rPr lang="en-ZA" sz="1200" b="1" dirty="0" smtClean="0">
                <a:solidFill>
                  <a:srgbClr val="99CC99"/>
                </a:solidFill>
              </a:rPr>
              <a:t>technical education, product evaluation and community</a:t>
            </a:r>
            <a:r>
              <a:rPr lang="en-ZA" sz="1200" b="1" baseline="0" dirty="0" smtClean="0">
                <a:solidFill>
                  <a:srgbClr val="99CC99"/>
                </a:solidFill>
              </a:rPr>
              <a:t> development </a:t>
            </a:r>
            <a:r>
              <a:rPr lang="en-ZA" sz="1200" baseline="0" dirty="0" smtClean="0">
                <a:solidFill>
                  <a:srgbClr val="99CC99"/>
                </a:solidFill>
              </a:rPr>
              <a:t>delivered by </a:t>
            </a:r>
            <a:r>
              <a:rPr lang="en-ZA" sz="1200" b="1" baseline="0" dirty="0" smtClean="0">
                <a:solidFill>
                  <a:srgbClr val="99CC99"/>
                </a:solidFill>
              </a:rPr>
              <a:t>r</a:t>
            </a:r>
            <a:r>
              <a:rPr lang="en-ZA" sz="1200" b="1" dirty="0" smtClean="0">
                <a:solidFill>
                  <a:srgbClr val="99CC99"/>
                </a:solidFill>
              </a:rPr>
              <a:t>enowned technology experts</a:t>
            </a:r>
            <a:r>
              <a:rPr lang="en-ZA" sz="1200" dirty="0" smtClean="0">
                <a:solidFill>
                  <a:srgbClr val="99CC99"/>
                </a:solidFill>
              </a:rPr>
              <a:t>, distinguished speakers and community influencers </a:t>
            </a:r>
          </a:p>
          <a:p>
            <a:pPr marL="171450" indent="-171450">
              <a:buFont typeface="Arial" pitchFamily="34" charset="0"/>
              <a:buChar char="•"/>
            </a:pPr>
            <a:endParaRPr lang="en-US" dirty="0" smtClean="0"/>
          </a:p>
          <a:p>
            <a:pPr marL="171450" indent="-171450">
              <a:buFont typeface="Arial" pitchFamily="34" charset="0"/>
              <a:buChar char="•"/>
            </a:pPr>
            <a:r>
              <a:rPr lang="en-US" dirty="0" smtClean="0"/>
              <a:t>Delegates attending</a:t>
            </a:r>
            <a:r>
              <a:rPr lang="en-US" baseline="0" dirty="0" smtClean="0"/>
              <a:t> Tech-Ed can expect access to the </a:t>
            </a:r>
            <a:r>
              <a:rPr lang="en-US" b="1" baseline="0" dirty="0" smtClean="0"/>
              <a:t>same level of technical content and international and local expertise </a:t>
            </a:r>
            <a:r>
              <a:rPr lang="en-US" baseline="0" dirty="0" smtClean="0"/>
              <a:t>as would be delivered at any other Tech-Ed event around the world.</a:t>
            </a:r>
          </a:p>
          <a:p>
            <a:endParaRPr lang="en-US" b="1" baseline="0" dirty="0" smtClean="0"/>
          </a:p>
          <a:p>
            <a:r>
              <a:rPr lang="en-US" b="1" baseline="0" dirty="0" smtClean="0"/>
              <a:t>Summary statement:</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b="0" dirty="0" smtClean="0"/>
              <a:t>By taking part in </a:t>
            </a:r>
            <a:r>
              <a:rPr lang="en-ZA" sz="1200" b="0" dirty="0" err="1" smtClean="0"/>
              <a:t>Tech·Ed</a:t>
            </a:r>
            <a:r>
              <a:rPr lang="en-ZA" sz="1200" b="0" dirty="0" smtClean="0"/>
              <a:t> 2010, technology professionals can meet their individual challenges head-on by engaging directly with their peers and Microsoft to find the technology resources necessary to help build state-of-the-art software solutions or to help plan, architect, deploy, manage, and secure a connected IT infrastructure.</a:t>
            </a:r>
          </a:p>
          <a:p>
            <a:endParaRPr lang="en-US" dirty="0" smtClean="0"/>
          </a:p>
          <a:p>
            <a:endParaRPr lang="ar-SA" dirty="0"/>
          </a:p>
        </p:txBody>
      </p:sp>
      <p:sp>
        <p:nvSpPr>
          <p:cNvPr id="4" name="Slide Number Placeholder 3"/>
          <p:cNvSpPr>
            <a:spLocks noGrp="1"/>
          </p:cNvSpPr>
          <p:nvPr>
            <p:ph type="sldNum" sz="quarter" idx="10"/>
          </p:nvPr>
        </p:nvSpPr>
        <p:spPr/>
        <p:txBody>
          <a:bodyPr/>
          <a:lstStyle/>
          <a:p>
            <a:fld id="{ED3511DE-6C22-4D0D-A3B3-303523D03EBE}"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92" name="Rectangle 20"/>
          <p:cNvSpPr>
            <a:spLocks noChangeArrowheads="1"/>
          </p:cNvSpPr>
          <p:nvPr userDrawn="1"/>
        </p:nvSpPr>
        <p:spPr bwMode="auto">
          <a:xfrm>
            <a:off x="0" y="6286500"/>
            <a:ext cx="9140825" cy="571500"/>
          </a:xfrm>
          <a:prstGeom prst="rect">
            <a:avLst/>
          </a:prstGeom>
          <a:gradFill rotWithShape="0">
            <a:gsLst>
              <a:gs pos="0">
                <a:srgbClr val="7A7A7A"/>
              </a:gs>
              <a:gs pos="100000">
                <a:srgbClr val="7A7A7A">
                  <a:gamma/>
                  <a:tint val="39608"/>
                  <a:invGamma/>
                </a:srgbClr>
              </a:gs>
            </a:gsLst>
            <a:lin ang="5400000" scaled="1"/>
          </a:gradFill>
          <a:ln w="9525">
            <a:noFill/>
            <a:miter lim="800000"/>
            <a:headEnd/>
            <a:tailEnd/>
          </a:ln>
        </p:spPr>
        <p:txBody>
          <a:bodyPr wrap="none" anchor="ctr"/>
          <a:lstStyle/>
          <a:p>
            <a:endParaRPr lang="en-US"/>
          </a:p>
        </p:txBody>
      </p:sp>
      <p:sp>
        <p:nvSpPr>
          <p:cNvPr id="3075" name="Rectangle 3"/>
          <p:cNvSpPr>
            <a:spLocks noGrp="1" noChangeArrowheads="1"/>
          </p:cNvSpPr>
          <p:nvPr>
            <p:ph type="ctrTitle"/>
          </p:nvPr>
        </p:nvSpPr>
        <p:spPr>
          <a:xfrm>
            <a:off x="381000" y="2514600"/>
            <a:ext cx="5181600" cy="1295400"/>
          </a:xfrm>
        </p:spPr>
        <p:txBody>
          <a:bodyPr/>
          <a:lstStyle>
            <a:lvl1pPr>
              <a:lnSpc>
                <a:spcPct val="120000"/>
              </a:lnSpc>
              <a:defRPr sz="2400"/>
            </a:lvl1pPr>
          </a:lstStyle>
          <a:p>
            <a:r>
              <a:rPr lang="en-US"/>
              <a:t>Click to edit Master title style</a:t>
            </a:r>
          </a:p>
        </p:txBody>
      </p:sp>
      <p:sp>
        <p:nvSpPr>
          <p:cNvPr id="3076" name="Rectangle 4"/>
          <p:cNvSpPr>
            <a:spLocks noGrp="1" noChangeArrowheads="1"/>
          </p:cNvSpPr>
          <p:nvPr>
            <p:ph type="subTitle" idx="1"/>
          </p:nvPr>
        </p:nvSpPr>
        <p:spPr>
          <a:xfrm>
            <a:off x="381000" y="3962400"/>
            <a:ext cx="5105400" cy="1752600"/>
          </a:xfrm>
        </p:spPr>
        <p:txBody>
          <a:bodyPr/>
          <a:lstStyle>
            <a:lvl1pPr marL="0" indent="0">
              <a:buFontTx/>
              <a:buNone/>
              <a:defRPr sz="1400">
                <a:solidFill>
                  <a:schemeClr val="bg1"/>
                </a:solidFill>
              </a:defRPr>
            </a:lvl1pPr>
          </a:lstStyle>
          <a:p>
            <a:r>
              <a:rPr lang="en-US"/>
              <a:t>Click to edit Master subtitle style</a:t>
            </a:r>
          </a:p>
        </p:txBody>
      </p:sp>
      <p:sp>
        <p:nvSpPr>
          <p:cNvPr id="3077" name="Rectangle 5"/>
          <p:cNvSpPr>
            <a:spLocks noGrp="1" noChangeArrowheads="1"/>
          </p:cNvSpPr>
          <p:nvPr>
            <p:ph type="dt" sz="half" idx="2"/>
          </p:nvPr>
        </p:nvSpPr>
        <p:spPr/>
        <p:txBody>
          <a:bodyPr/>
          <a:lstStyle>
            <a:lvl1pPr>
              <a:defRPr/>
            </a:lvl1pPr>
          </a:lstStyle>
          <a:p>
            <a:endParaRPr lang="en-US"/>
          </a:p>
        </p:txBody>
      </p:sp>
      <p:sp>
        <p:nvSpPr>
          <p:cNvPr id="3078" name="Rectangle 6"/>
          <p:cNvSpPr>
            <a:spLocks noGrp="1" noChangeArrowheads="1"/>
          </p:cNvSpPr>
          <p:nvPr>
            <p:ph type="ftr" sz="quarter" idx="3"/>
          </p:nvPr>
        </p:nvSpPr>
        <p:spPr/>
        <p:txBody>
          <a:bodyPr/>
          <a:lstStyle>
            <a:lvl1pPr>
              <a:defRPr/>
            </a:lvl1pPr>
          </a:lstStyle>
          <a:p>
            <a:endParaRPr lang="en-US"/>
          </a:p>
        </p:txBody>
      </p:sp>
      <p:sp>
        <p:nvSpPr>
          <p:cNvPr id="3079" name="Rectangle 7"/>
          <p:cNvSpPr>
            <a:spLocks noGrp="1" noChangeArrowheads="1"/>
          </p:cNvSpPr>
          <p:nvPr>
            <p:ph type="sldNum" sz="quarter" idx="4"/>
          </p:nvPr>
        </p:nvSpPr>
        <p:spPr/>
        <p:txBody>
          <a:bodyPr/>
          <a:lstStyle>
            <a:lvl1pPr>
              <a:defRPr/>
            </a:lvl1pPr>
          </a:lstStyle>
          <a:p>
            <a:fld id="{D448B813-2866-4D78-A998-727C114F38FD}" type="slidenum">
              <a:rPr lang="en-US"/>
              <a:pPr/>
              <a:t>‹#›</a:t>
            </a:fld>
            <a:endParaRPr lang="en-US" sz="1400"/>
          </a:p>
        </p:txBody>
      </p:sp>
      <p:pic>
        <p:nvPicPr>
          <p:cNvPr id="3091" name="Picture 19" descr="MS_logo"/>
          <p:cNvPicPr>
            <a:picLocks noChangeAspect="1" noChangeArrowheads="1"/>
          </p:cNvPicPr>
          <p:nvPr userDrawn="1"/>
        </p:nvPicPr>
        <p:blipFill>
          <a:blip r:embed="rId2" cstate="print"/>
          <a:srcRect/>
          <a:stretch>
            <a:fillRect/>
          </a:stretch>
        </p:blipFill>
        <p:spPr bwMode="auto">
          <a:xfrm>
            <a:off x="7696200" y="6477000"/>
            <a:ext cx="1169988" cy="188913"/>
          </a:xfrm>
          <a:prstGeom prst="rect">
            <a:avLst/>
          </a:prstGeom>
          <a:noFill/>
        </p:spPr>
      </p:pic>
      <p:pic>
        <p:nvPicPr>
          <p:cNvPr id="3093" name="Picture 21" descr="yellow_header"/>
          <p:cNvPicPr>
            <a:picLocks noChangeAspect="1" noChangeArrowheads="1"/>
          </p:cNvPicPr>
          <p:nvPr userDrawn="1"/>
        </p:nvPicPr>
        <p:blipFill>
          <a:blip r:embed="rId3" cstate="print"/>
          <a:srcRect/>
          <a:stretch>
            <a:fillRect/>
          </a:stretch>
        </p:blipFill>
        <p:spPr bwMode="auto">
          <a:xfrm>
            <a:off x="0" y="0"/>
            <a:ext cx="9145588" cy="315913"/>
          </a:xfrm>
          <a:prstGeom prst="rect">
            <a:avLst/>
          </a:prstGeom>
          <a:noFill/>
        </p:spPr>
      </p:pic>
      <p:pic>
        <p:nvPicPr>
          <p:cNvPr id="1028" name="Picture 4"/>
          <p:cNvPicPr>
            <a:picLocks noChangeAspect="1" noChangeArrowheads="1"/>
          </p:cNvPicPr>
          <p:nvPr userDrawn="1"/>
        </p:nvPicPr>
        <p:blipFill>
          <a:blip r:embed="rId4" cstate="print"/>
          <a:srcRect/>
          <a:stretch>
            <a:fillRect/>
          </a:stretch>
        </p:blipFill>
        <p:spPr bwMode="auto">
          <a:xfrm>
            <a:off x="0" y="304800"/>
            <a:ext cx="9144000" cy="26807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l="-2000" t="-4000" r="-3000" b="-3000"/>
          </a:stretch>
        </a:blipFill>
        <a:effectLst/>
      </p:bgPr>
    </p:bg>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0"/>
            <a:ext cx="9144000" cy="885825"/>
          </a:xfrm>
          <a:prstGeom prst="rect">
            <a:avLst/>
          </a:prstGeom>
          <a:solidFill>
            <a:srgbClr val="000000">
              <a:alpha val="70195"/>
            </a:srgbClr>
          </a:solidFill>
          <a:ln w="9525">
            <a:noFill/>
            <a:miter lim="800000"/>
            <a:headEnd/>
            <a:tailEnd/>
          </a:ln>
        </p:spPr>
        <p:txBody>
          <a:bodyPr wrap="none" anchor="ctr"/>
          <a:lstStyle/>
          <a:p>
            <a:endParaRPr lang="en-US"/>
          </a:p>
        </p:txBody>
      </p:sp>
      <p:sp>
        <p:nvSpPr>
          <p:cNvPr id="2" name="Title 1"/>
          <p:cNvSpPr>
            <a:spLocks noGrp="1"/>
          </p:cNvSpPr>
          <p:nvPr>
            <p:ph type="title"/>
          </p:nvPr>
        </p:nvSpPr>
        <p:spPr>
          <a:xfrm>
            <a:off x="228600" y="228600"/>
            <a:ext cx="6248400" cy="381000"/>
          </a:xfrm>
        </p:spPr>
        <p:txBody>
          <a:bodyPr/>
          <a:lstStyle>
            <a:lvl1pPr>
              <a:defRPr>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a:xfrm>
            <a:off x="381000" y="12954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16176F-71C2-41B6-8E84-8BE5B06E14B0}" type="slidenum">
              <a:rPr lang="en-US"/>
              <a:pPr/>
              <a:t>‹#›</a:t>
            </a:fld>
            <a:endParaRPr lang="en-US" sz="1400"/>
          </a:p>
        </p:txBody>
      </p:sp>
      <p:pic>
        <p:nvPicPr>
          <p:cNvPr id="7" name="Picture 6" descr="ban.jpg"/>
          <p:cNvPicPr>
            <a:picLocks noChangeAspect="1"/>
          </p:cNvPicPr>
          <p:nvPr userDrawn="1"/>
        </p:nvPicPr>
        <p:blipFill>
          <a:blip r:embed="rId3" cstate="print"/>
          <a:stretch>
            <a:fillRect/>
          </a:stretch>
        </p:blipFill>
        <p:spPr>
          <a:xfrm>
            <a:off x="8223250" y="5905500"/>
            <a:ext cx="920750" cy="9525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28600" y="2514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fld id="{8B77CB93-AEE5-4F03-96B4-22497356AE52}" type="slidenum">
              <a:rPr lang="en-US"/>
              <a:pPr/>
              <a:t>‹#›</a:t>
            </a:fld>
            <a:endParaRPr lang="en-US" sz="1400"/>
          </a:p>
        </p:txBody>
      </p:sp>
      <p:sp>
        <p:nvSpPr>
          <p:cNvPr id="1034" name="Rectangle 10"/>
          <p:cNvSpPr>
            <a:spLocks noChangeArrowheads="1"/>
          </p:cNvSpPr>
          <p:nvPr userDrawn="1"/>
        </p:nvSpPr>
        <p:spPr bwMode="auto">
          <a:xfrm>
            <a:off x="0" y="6286500"/>
            <a:ext cx="9140825" cy="571500"/>
          </a:xfrm>
          <a:prstGeom prst="rect">
            <a:avLst/>
          </a:prstGeom>
          <a:gradFill rotWithShape="0">
            <a:gsLst>
              <a:gs pos="0">
                <a:srgbClr val="7A7A7A"/>
              </a:gs>
              <a:gs pos="100000">
                <a:srgbClr val="7A7A7A">
                  <a:gamma/>
                  <a:tint val="39608"/>
                  <a:invGamma/>
                </a:srgbClr>
              </a:gs>
            </a:gsLst>
            <a:lin ang="5400000" scaled="1"/>
          </a:gradFill>
          <a:ln w="9525">
            <a:noFill/>
            <a:miter lim="800000"/>
            <a:headEnd/>
            <a:tailEnd/>
          </a:ln>
        </p:spPr>
        <p:txBody>
          <a:bodyPr wrap="none" anchor="ctr"/>
          <a:lstStyle/>
          <a:p>
            <a:endParaRPr lang="en-US"/>
          </a:p>
        </p:txBody>
      </p:sp>
      <p:pic>
        <p:nvPicPr>
          <p:cNvPr id="1035" name="Picture 11" descr="MS_logo"/>
          <p:cNvPicPr>
            <a:picLocks noChangeAspect="1" noChangeArrowheads="1"/>
          </p:cNvPicPr>
          <p:nvPr userDrawn="1"/>
        </p:nvPicPr>
        <p:blipFill>
          <a:blip r:embed="rId5" cstate="print"/>
          <a:srcRect/>
          <a:stretch>
            <a:fillRect/>
          </a:stretch>
        </p:blipFill>
        <p:spPr bwMode="auto">
          <a:xfrm>
            <a:off x="7696200" y="6477000"/>
            <a:ext cx="1169988" cy="188913"/>
          </a:xfrm>
          <a:prstGeom prst="rect">
            <a:avLst/>
          </a:prstGeom>
          <a:noFill/>
        </p:spPr>
      </p:pic>
      <p:sp>
        <p:nvSpPr>
          <p:cNvPr id="1026" name="Rectangle 2"/>
          <p:cNvSpPr>
            <a:spLocks noGrp="1" noChangeArrowheads="1"/>
          </p:cNvSpPr>
          <p:nvPr>
            <p:ph type="title"/>
          </p:nvPr>
        </p:nvSpPr>
        <p:spPr bwMode="auto">
          <a:xfrm>
            <a:off x="304800" y="2133600"/>
            <a:ext cx="62484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pic>
        <p:nvPicPr>
          <p:cNvPr id="1041" name="Picture 17" descr="yellow_header"/>
          <p:cNvPicPr>
            <a:picLocks noChangeAspect="1" noChangeArrowheads="1"/>
          </p:cNvPicPr>
          <p:nvPr userDrawn="1"/>
        </p:nvPicPr>
        <p:blipFill>
          <a:blip r:embed="rId6" cstate="print"/>
          <a:srcRect b="3517"/>
          <a:stretch>
            <a:fillRect/>
          </a:stretch>
        </p:blipFill>
        <p:spPr bwMode="auto">
          <a:xfrm>
            <a:off x="0" y="0"/>
            <a:ext cx="9145588" cy="304800"/>
          </a:xfrm>
          <a:prstGeom prst="rect">
            <a:avLst/>
          </a:prstGeom>
          <a:noFill/>
        </p:spPr>
      </p:pic>
      <p:pic>
        <p:nvPicPr>
          <p:cNvPr id="13" name="Picture 4"/>
          <p:cNvPicPr>
            <a:picLocks noChangeAspect="1" noChangeArrowheads="1"/>
          </p:cNvPicPr>
          <p:nvPr userDrawn="1"/>
        </p:nvPicPr>
        <p:blipFill>
          <a:blip r:embed="rId7" cstate="print"/>
          <a:srcRect/>
          <a:stretch>
            <a:fillRect/>
          </a:stretch>
        </p:blipFill>
        <p:spPr bwMode="auto">
          <a:xfrm>
            <a:off x="0" y="0"/>
            <a:ext cx="9144000" cy="2680771"/>
          </a:xfrm>
          <a:prstGeom prst="rect">
            <a:avLst/>
          </a:prstGeom>
          <a:noFill/>
          <a:ln w="9525">
            <a:noFill/>
            <a:miter lim="800000"/>
            <a:headEnd/>
            <a:tailEnd/>
          </a:ln>
          <a:effectLst/>
        </p:spPr>
      </p:pic>
      <p:pic>
        <p:nvPicPr>
          <p:cNvPr id="14" name="Picture 13" descr="ban.jpg"/>
          <p:cNvPicPr>
            <a:picLocks noChangeAspect="1"/>
          </p:cNvPicPr>
          <p:nvPr userDrawn="1"/>
        </p:nvPicPr>
        <p:blipFill>
          <a:blip r:embed="rId8" cstate="print"/>
          <a:stretch>
            <a:fillRect/>
          </a:stretch>
        </p:blipFill>
        <p:spPr>
          <a:xfrm>
            <a:off x="8147050" y="5219700"/>
            <a:ext cx="920750" cy="9525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rtl="0" fontAlgn="base">
        <a:spcBef>
          <a:spcPct val="0"/>
        </a:spcBef>
        <a:spcAft>
          <a:spcPct val="0"/>
        </a:spcAft>
        <a:defRPr sz="2800">
          <a:solidFill>
            <a:schemeClr val="tx1"/>
          </a:solidFill>
          <a:latin typeface="+mj-lt"/>
          <a:ea typeface="+mj-ea"/>
          <a:cs typeface="+mj-cs"/>
        </a:defRPr>
      </a:lvl1pPr>
      <a:lvl2pPr algn="l" rtl="0" fontAlgn="base">
        <a:spcBef>
          <a:spcPct val="0"/>
        </a:spcBef>
        <a:spcAft>
          <a:spcPct val="0"/>
        </a:spcAft>
        <a:defRPr sz="2800">
          <a:solidFill>
            <a:schemeClr val="bg1"/>
          </a:solidFill>
          <a:latin typeface="Segoe" pitchFamily="-32" charset="0"/>
          <a:ea typeface="ＭＳ Ｐゴシック" pitchFamily="-32" charset="-128"/>
        </a:defRPr>
      </a:lvl2pPr>
      <a:lvl3pPr algn="l" rtl="0" fontAlgn="base">
        <a:spcBef>
          <a:spcPct val="0"/>
        </a:spcBef>
        <a:spcAft>
          <a:spcPct val="0"/>
        </a:spcAft>
        <a:defRPr sz="2800">
          <a:solidFill>
            <a:schemeClr val="bg1"/>
          </a:solidFill>
          <a:latin typeface="Segoe" pitchFamily="-32" charset="0"/>
          <a:ea typeface="ＭＳ Ｐゴシック" pitchFamily="-32" charset="-128"/>
        </a:defRPr>
      </a:lvl3pPr>
      <a:lvl4pPr algn="l" rtl="0" fontAlgn="base">
        <a:spcBef>
          <a:spcPct val="0"/>
        </a:spcBef>
        <a:spcAft>
          <a:spcPct val="0"/>
        </a:spcAft>
        <a:defRPr sz="2800">
          <a:solidFill>
            <a:schemeClr val="bg1"/>
          </a:solidFill>
          <a:latin typeface="Segoe" pitchFamily="-32" charset="0"/>
          <a:ea typeface="ＭＳ Ｐゴシック" pitchFamily="-32" charset="-128"/>
        </a:defRPr>
      </a:lvl4pPr>
      <a:lvl5pPr algn="l" rtl="0" fontAlgn="base">
        <a:spcBef>
          <a:spcPct val="0"/>
        </a:spcBef>
        <a:spcAft>
          <a:spcPct val="0"/>
        </a:spcAft>
        <a:defRPr sz="2800">
          <a:solidFill>
            <a:schemeClr val="bg1"/>
          </a:solidFill>
          <a:latin typeface="Segoe" pitchFamily="-32" charset="0"/>
          <a:ea typeface="ＭＳ Ｐゴシック" pitchFamily="-32" charset="-128"/>
        </a:defRPr>
      </a:lvl5pPr>
      <a:lvl6pPr marL="457200" algn="l" rtl="0" fontAlgn="base">
        <a:spcBef>
          <a:spcPct val="0"/>
        </a:spcBef>
        <a:spcAft>
          <a:spcPct val="0"/>
        </a:spcAft>
        <a:defRPr sz="2800">
          <a:solidFill>
            <a:schemeClr val="bg1"/>
          </a:solidFill>
          <a:latin typeface="Segoe" pitchFamily="-32" charset="0"/>
          <a:ea typeface="ＭＳ Ｐゴシック" pitchFamily="-32" charset="-128"/>
        </a:defRPr>
      </a:lvl6pPr>
      <a:lvl7pPr marL="914400" algn="l" rtl="0" fontAlgn="base">
        <a:spcBef>
          <a:spcPct val="0"/>
        </a:spcBef>
        <a:spcAft>
          <a:spcPct val="0"/>
        </a:spcAft>
        <a:defRPr sz="2800">
          <a:solidFill>
            <a:schemeClr val="bg1"/>
          </a:solidFill>
          <a:latin typeface="Segoe" pitchFamily="-32" charset="0"/>
          <a:ea typeface="ＭＳ Ｐゴシック" pitchFamily="-32" charset="-128"/>
        </a:defRPr>
      </a:lvl7pPr>
      <a:lvl8pPr marL="1371600" algn="l" rtl="0" fontAlgn="base">
        <a:spcBef>
          <a:spcPct val="0"/>
        </a:spcBef>
        <a:spcAft>
          <a:spcPct val="0"/>
        </a:spcAft>
        <a:defRPr sz="2800">
          <a:solidFill>
            <a:schemeClr val="bg1"/>
          </a:solidFill>
          <a:latin typeface="Segoe" pitchFamily="-32" charset="0"/>
          <a:ea typeface="ＭＳ Ｐゴシック" pitchFamily="-32" charset="-128"/>
        </a:defRPr>
      </a:lvl8pPr>
      <a:lvl9pPr marL="1828800" algn="l" rtl="0" fontAlgn="base">
        <a:spcBef>
          <a:spcPct val="0"/>
        </a:spcBef>
        <a:spcAft>
          <a:spcPct val="0"/>
        </a:spcAft>
        <a:defRPr sz="2800">
          <a:solidFill>
            <a:schemeClr val="bg1"/>
          </a:solidFill>
          <a:latin typeface="Segoe" pitchFamily="-32" charset="0"/>
          <a:ea typeface="ＭＳ Ｐゴシック" pitchFamily="-32" charset="-128"/>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ea typeface="+mn-ea"/>
        </a:defRPr>
      </a:lvl2pPr>
      <a:lvl3pPr marL="1143000" indent="-228600" algn="l" rtl="0" fontAlgn="base">
        <a:spcBef>
          <a:spcPct val="20000"/>
        </a:spcBef>
        <a:spcAft>
          <a:spcPct val="0"/>
        </a:spcAft>
        <a:buChar char="•"/>
        <a:defRPr>
          <a:solidFill>
            <a:schemeClr val="tx1"/>
          </a:solidFill>
          <a:latin typeface="+mn-lt"/>
          <a:ea typeface="+mn-ea"/>
        </a:defRPr>
      </a:lvl3pPr>
      <a:lvl4pPr marL="1600200" indent="-228600" algn="l" rtl="0" fontAlgn="base">
        <a:spcBef>
          <a:spcPct val="20000"/>
        </a:spcBef>
        <a:spcAft>
          <a:spcPct val="0"/>
        </a:spcAft>
        <a:buChar char="–"/>
        <a:defRPr sz="1600">
          <a:solidFill>
            <a:schemeClr val="tx1"/>
          </a:solidFill>
          <a:latin typeface="+mn-lt"/>
          <a:ea typeface="+mn-ea"/>
        </a:defRPr>
      </a:lvl4pPr>
      <a:lvl5pPr marL="2057400" indent="-228600" algn="l" rtl="0" fontAlgn="base">
        <a:spcBef>
          <a:spcPct val="20000"/>
        </a:spcBef>
        <a:spcAft>
          <a:spcPct val="0"/>
        </a:spcAft>
        <a:buChar char="»"/>
        <a:defRPr sz="1200">
          <a:solidFill>
            <a:schemeClr val="tx1"/>
          </a:solidFill>
          <a:latin typeface="+mn-lt"/>
          <a:ea typeface="+mn-ea"/>
        </a:defRPr>
      </a:lvl5pPr>
      <a:lvl6pPr marL="2514600" indent="-228600" algn="l" rtl="0" fontAlgn="base">
        <a:spcBef>
          <a:spcPct val="20000"/>
        </a:spcBef>
        <a:spcAft>
          <a:spcPct val="0"/>
        </a:spcAft>
        <a:buChar char="»"/>
        <a:defRPr sz="1200">
          <a:solidFill>
            <a:srgbClr val="7A7A7A"/>
          </a:solidFill>
          <a:latin typeface="+mn-lt"/>
          <a:ea typeface="+mn-ea"/>
        </a:defRPr>
      </a:lvl6pPr>
      <a:lvl7pPr marL="2971800" indent="-228600" algn="l" rtl="0" fontAlgn="base">
        <a:spcBef>
          <a:spcPct val="20000"/>
        </a:spcBef>
        <a:spcAft>
          <a:spcPct val="0"/>
        </a:spcAft>
        <a:buChar char="»"/>
        <a:defRPr sz="1200">
          <a:solidFill>
            <a:srgbClr val="7A7A7A"/>
          </a:solidFill>
          <a:latin typeface="+mn-lt"/>
          <a:ea typeface="+mn-ea"/>
        </a:defRPr>
      </a:lvl7pPr>
      <a:lvl8pPr marL="3429000" indent="-228600" algn="l" rtl="0" fontAlgn="base">
        <a:spcBef>
          <a:spcPct val="20000"/>
        </a:spcBef>
        <a:spcAft>
          <a:spcPct val="0"/>
        </a:spcAft>
        <a:buChar char="»"/>
        <a:defRPr sz="1200">
          <a:solidFill>
            <a:srgbClr val="7A7A7A"/>
          </a:solidFill>
          <a:latin typeface="+mn-lt"/>
          <a:ea typeface="+mn-ea"/>
        </a:defRPr>
      </a:lvl8pPr>
      <a:lvl9pPr marL="3886200" indent="-228600" algn="l" rtl="0" fontAlgn="base">
        <a:spcBef>
          <a:spcPct val="20000"/>
        </a:spcBef>
        <a:spcAft>
          <a:spcPct val="0"/>
        </a:spcAft>
        <a:buChar char="»"/>
        <a:defRPr sz="1200">
          <a:solidFill>
            <a:srgbClr val="7A7A7A"/>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amer-ax.com/" TargetMode="External"/><Relationship Id="rId2" Type="http://schemas.openxmlformats.org/officeDocument/2006/relationships/hyperlink" Target="mailto:amer@amer-ax.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381000" y="2806700"/>
            <a:ext cx="7467600" cy="1295400"/>
          </a:xfrm>
        </p:spPr>
        <p:txBody>
          <a:bodyPr/>
          <a:lstStyle/>
          <a:p>
            <a:r>
              <a:rPr lang="en-US" sz="3200" dirty="0" smtClean="0">
                <a:effectLst>
                  <a:outerShdw blurRad="38100" dist="38100" dir="2700000" algn="tl">
                    <a:srgbClr val="000000">
                      <a:alpha val="43137"/>
                    </a:srgbClr>
                  </a:outerShdw>
                </a:effectLst>
              </a:rPr>
              <a:t>Integrating </a:t>
            </a:r>
            <a:r>
              <a:rPr lang="en-US" sz="3200" dirty="0" smtClean="0">
                <a:effectLst>
                  <a:outerShdw blurRad="38100" dist="38100" dir="2700000" algn="tl">
                    <a:srgbClr val="000000">
                      <a:alpha val="43137"/>
                    </a:srgbClr>
                  </a:outerShdw>
                </a:effectLst>
              </a:rPr>
              <a:t>Microsoft </a:t>
            </a:r>
            <a:r>
              <a:rPr lang="en-US" sz="3200" dirty="0" smtClean="0">
                <a:effectLst>
                  <a:outerShdw blurRad="38100" dist="38100" dir="2700000" algn="tl">
                    <a:srgbClr val="000000">
                      <a:alpha val="43137"/>
                    </a:srgbClr>
                  </a:outerShdw>
                </a:effectLst>
              </a:rPr>
              <a:t>Dynamics AX with External Systems</a:t>
            </a:r>
            <a:endParaRPr lang="en-US" b="1" i="1" dirty="0">
              <a:solidFill>
                <a:schemeClr val="tx1"/>
              </a:solidFill>
              <a:effectLst>
                <a:outerShdw blurRad="38100" dist="38100" dir="2700000" algn="tl">
                  <a:srgbClr val="000000">
                    <a:alpha val="43137"/>
                  </a:srgbClr>
                </a:outerShdw>
              </a:effectLst>
            </a:endParaRPr>
          </a:p>
        </p:txBody>
      </p:sp>
      <p:sp>
        <p:nvSpPr>
          <p:cNvPr id="8" name="Rectangle 3"/>
          <p:cNvSpPr>
            <a:spLocks noGrp="1" noChangeArrowheads="1"/>
          </p:cNvSpPr>
          <p:nvPr>
            <p:ph type="subTitle" idx="1"/>
          </p:nvPr>
        </p:nvSpPr>
        <p:spPr>
          <a:xfrm>
            <a:off x="381000" y="4267200"/>
            <a:ext cx="5105400" cy="1752600"/>
          </a:xfrm>
        </p:spPr>
        <p:txBody>
          <a:bodyPr/>
          <a:lstStyle/>
          <a:p>
            <a:r>
              <a:rPr lang="en-US" sz="1800" dirty="0" err="1" smtClean="0">
                <a:solidFill>
                  <a:schemeClr val="tx1"/>
                </a:solidFill>
              </a:rPr>
              <a:t>Amer</a:t>
            </a:r>
            <a:r>
              <a:rPr lang="en-US" sz="1800" dirty="0" smtClean="0">
                <a:solidFill>
                  <a:schemeClr val="tx1"/>
                </a:solidFill>
              </a:rPr>
              <a:t> </a:t>
            </a:r>
            <a:r>
              <a:rPr lang="en-US" sz="1800" dirty="0" err="1" smtClean="0">
                <a:solidFill>
                  <a:schemeClr val="tx1"/>
                </a:solidFill>
              </a:rPr>
              <a:t>Atiyah</a:t>
            </a:r>
            <a:r>
              <a:rPr lang="en-US" sz="1800" dirty="0" smtClean="0">
                <a:solidFill>
                  <a:schemeClr val="tx1"/>
                </a:solidFill>
              </a:rPr>
              <a:t> </a:t>
            </a:r>
          </a:p>
          <a:p>
            <a:r>
              <a:rPr lang="en-US" sz="1800" dirty="0" smtClean="0">
                <a:solidFill>
                  <a:schemeClr val="tx1"/>
                </a:solidFill>
              </a:rPr>
              <a:t>Microsoft Dynamics AX Solution Architect</a:t>
            </a:r>
          </a:p>
          <a:p>
            <a:r>
              <a:rPr lang="en-US" sz="1800" dirty="0" smtClean="0">
                <a:solidFill>
                  <a:schemeClr val="tx1"/>
                </a:solidFill>
                <a:hlinkClick r:id="rId2"/>
              </a:rPr>
              <a:t>amer@amer-ax.com</a:t>
            </a:r>
          </a:p>
          <a:p>
            <a:r>
              <a:rPr lang="en-US" sz="1800" dirty="0" smtClean="0">
                <a:solidFill>
                  <a:schemeClr val="tx1"/>
                </a:solidFill>
                <a:hlinkClick r:id="rId3"/>
              </a:rPr>
              <a:t>http://blog.amer-ax.com</a:t>
            </a:r>
            <a:endParaRPr lang="en-US" sz="1800" dirty="0" smtClean="0">
              <a:solidFill>
                <a:schemeClr val="tx1"/>
              </a:solidFill>
            </a:endParaRPr>
          </a:p>
          <a:p>
            <a:r>
              <a:rPr lang="en-US" sz="1800" dirty="0" smtClean="0">
                <a:solidFill>
                  <a:schemeClr val="tx1"/>
                </a:solidFill>
              </a:rPr>
              <a:t>15/12/2009</a:t>
            </a:r>
            <a:endParaRPr lang="en-US" sz="1800"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0"/>
            <a:ext cx="8382000" cy="1052596"/>
          </a:xfrm>
        </p:spPr>
        <p:txBody>
          <a:bodyPr/>
          <a:lstStyle/>
          <a:p>
            <a:pPr algn="ctr"/>
            <a:r>
              <a:rPr sz="4400" smtClean="0"/>
              <a:t>Please </a:t>
            </a:r>
            <a:r>
              <a:rPr lang="en-US" sz="4400" smtClean="0"/>
              <a:t>Don’t Forget to </a:t>
            </a:r>
            <a:r>
              <a:rPr sz="4400" smtClean="0"/>
              <a:t>Complete </a:t>
            </a:r>
            <a:r>
              <a:rPr lang="en-US" sz="4400" smtClean="0"/>
              <a:t>Your</a:t>
            </a:r>
            <a:r>
              <a:rPr sz="4400" smtClean="0"/>
              <a:t> Evaluation Form</a:t>
            </a:r>
            <a:br>
              <a:rPr sz="4400" smtClean="0"/>
            </a:br>
            <a:r>
              <a:rPr lang="en-US" sz="1200" smtClean="0"/>
              <a:t/>
            </a:r>
            <a:br>
              <a:rPr lang="en-US" sz="1200" smtClean="0"/>
            </a:br>
            <a:r>
              <a:rPr sz="3200" smtClean="0">
                <a:solidFill>
                  <a:schemeClr val="tx2"/>
                </a:solidFill>
              </a:rPr>
              <a:t>Your input is important!</a:t>
            </a:r>
            <a:r>
              <a:rPr lang="en-US" sz="3200" smtClean="0">
                <a:solidFill>
                  <a:schemeClr val="tx2"/>
                </a:solidFill>
              </a:rPr>
              <a:t/>
            </a:r>
            <a:br>
              <a:rPr lang="en-US" sz="3200" smtClean="0">
                <a:solidFill>
                  <a:schemeClr val="tx2"/>
                </a:solidFill>
              </a:rPr>
            </a:br>
            <a:r>
              <a:rPr lang="en-US" sz="1100" smtClean="0"/>
              <a:t/>
            </a:r>
            <a:br>
              <a:rPr lang="en-US" sz="1100" smtClean="0"/>
            </a:br>
            <a:r>
              <a:rPr lang="en-US" sz="2400" smtClean="0">
                <a:solidFill>
                  <a:srgbClr val="FF0000"/>
                </a:solidFill>
              </a:rPr>
              <a:t>Plus, this is how you’ll get the chance to enter the </a:t>
            </a:r>
            <a:r>
              <a:rPr lang="en-US" sz="2400" smtClean="0">
                <a:solidFill>
                  <a:srgbClr val="FF0000"/>
                </a:solidFill>
                <a:latin typeface="Castellar" pitchFamily="18" charset="0"/>
              </a:rPr>
              <a:t>raffle draws </a:t>
            </a:r>
            <a:r>
              <a:rPr lang="en-US" sz="2400" smtClean="0">
                <a:solidFill>
                  <a:srgbClr val="FF0000"/>
                </a:solidFill>
              </a:rPr>
              <a:t>througout the event</a:t>
            </a:r>
            <a:r>
              <a:rPr lang="en-US" sz="2400" smtClean="0">
                <a:solidFill>
                  <a:srgbClr val="FF0000"/>
                </a:solidFill>
                <a:sym typeface="Wingdings" pitchFamily="2" charset="2"/>
              </a:rPr>
              <a:t></a:t>
            </a:r>
            <a:endParaRPr lang="en-US" sz="4400" dirty="0">
              <a:solidFill>
                <a:srgbClr val="FF0000"/>
              </a:solidFill>
            </a:endParaRPr>
          </a:p>
        </p:txBody>
      </p:sp>
      <p:sp>
        <p:nvSpPr>
          <p:cNvPr id="6" name="TextBox 5"/>
          <p:cNvSpPr txBox="1"/>
          <p:nvPr/>
        </p:nvSpPr>
        <p:spPr>
          <a:xfrm>
            <a:off x="0" y="5467290"/>
            <a:ext cx="8382000" cy="400110"/>
          </a:xfrm>
          <a:prstGeom prst="rect">
            <a:avLst/>
          </a:prstGeom>
          <a:noFill/>
        </p:spPr>
        <p:txBody>
          <a:bodyPr wrap="square" rtlCol="0">
            <a:spAutoFit/>
          </a:bodyPr>
          <a:lstStyle/>
          <a:p>
            <a:pPr algn="ctr"/>
            <a:r>
              <a:rPr lang="en-US" sz="2000" dirty="0" smtClean="0">
                <a:solidFill>
                  <a:schemeClr val="tx2"/>
                </a:solidFill>
              </a:rPr>
              <a:t>For </a:t>
            </a:r>
            <a:r>
              <a:rPr lang="en-US" sz="2000" smtClean="0">
                <a:solidFill>
                  <a:schemeClr val="tx2"/>
                </a:solidFill>
              </a:rPr>
              <a:t>more information, </a:t>
            </a:r>
            <a:r>
              <a:rPr lang="en-US" sz="2000" dirty="0" smtClean="0">
                <a:solidFill>
                  <a:schemeClr val="tx2"/>
                </a:solidFill>
              </a:rPr>
              <a:t>please refer </a:t>
            </a:r>
            <a:r>
              <a:rPr lang="en-US" sz="2000" smtClean="0">
                <a:solidFill>
                  <a:schemeClr val="tx2"/>
                </a:solidFill>
              </a:rPr>
              <a:t>to GDC’09 help desk</a:t>
            </a:r>
            <a:endParaRPr lang="en-US" sz="2000" dirty="0" smtClean="0">
              <a:solidFill>
                <a:schemeClr val="tx2"/>
              </a:solidFill>
            </a:endParaRPr>
          </a:p>
        </p:txBody>
      </p:sp>
    </p:spTree>
    <p:custDataLst>
      <p:tags r:id="rId1"/>
    </p:custData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4668" t="9034" r="13579" b="5712"/>
          <a:stretch/>
        </p:blipFill>
        <p:spPr bwMode="auto">
          <a:xfrm>
            <a:off x="-76200" y="10982"/>
            <a:ext cx="9220200" cy="68470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xtBox 8"/>
          <p:cNvSpPr txBox="1"/>
          <p:nvPr/>
        </p:nvSpPr>
        <p:spPr>
          <a:xfrm>
            <a:off x="2996514" y="2184737"/>
            <a:ext cx="6147486" cy="1015663"/>
          </a:xfrm>
          <a:prstGeom prst="rect">
            <a:avLst/>
          </a:prstGeom>
          <a:solidFill>
            <a:srgbClr val="0000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6000" b="0" i="0" u="none" strike="noStrike" kern="0" cap="none" spc="0" normalizeH="0" baseline="0" noProof="0" dirty="0" smtClean="0">
                <a:ln>
                  <a:noFill/>
                </a:ln>
                <a:solidFill>
                  <a:srgbClr val="FFCC00"/>
                </a:solidFill>
                <a:effectLst/>
                <a:uLnTx/>
                <a:uFillTx/>
                <a:latin typeface="Segoe UI" pitchFamily="34" charset="0"/>
                <a:ea typeface="Segoe UI" pitchFamily="34" charset="0"/>
                <a:cs typeface="Segoe UI" pitchFamily="34" charset="0"/>
              </a:rPr>
              <a:t>Register Now</a:t>
            </a:r>
            <a:endParaRPr kumimoji="0" lang="en-US" sz="6000" b="0" i="0" u="none" strike="noStrike" kern="0" cap="none" spc="0" normalizeH="0" baseline="0" noProof="0" dirty="0">
              <a:ln>
                <a:noFill/>
              </a:ln>
              <a:solidFill>
                <a:srgbClr val="FFCC00"/>
              </a:solidFill>
              <a:effectLst/>
              <a:uLnTx/>
              <a:uFillTx/>
              <a:latin typeface="Segoe UI" pitchFamily="34" charset="0"/>
              <a:ea typeface="Segoe UI" pitchFamily="34" charset="0"/>
              <a:cs typeface="Segoe UI" pitchFamily="34" charset="0"/>
            </a:endParaRPr>
          </a:p>
        </p:txBody>
      </p:sp>
      <p:sp>
        <p:nvSpPr>
          <p:cNvPr id="11" name="Text Placeholder 2"/>
          <p:cNvSpPr txBox="1">
            <a:spLocks/>
          </p:cNvSpPr>
          <p:nvPr/>
        </p:nvSpPr>
        <p:spPr>
          <a:xfrm>
            <a:off x="3957577" y="4266138"/>
            <a:ext cx="4881623" cy="2210862"/>
          </a:xfrm>
          <a:prstGeom prst="rect">
            <a:avLst/>
          </a:prstGeom>
        </p:spPr>
        <p:txBody>
          <a:bodyPr vert="horz" wrap="square" lIns="0" tIns="0" rIns="0" bIns="0" rtlCol="0">
            <a:no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1800" b="0" i="0" u="none" strike="noStrike" kern="1200" cap="none" spc="0" normalizeH="0" baseline="0" noProof="0" dirty="0" smtClean="0">
                <a:ln>
                  <a:noFill/>
                </a:ln>
                <a:solidFill>
                  <a:srgbClr val="000000"/>
                </a:solidFill>
                <a:effectLst/>
                <a:uLnTx/>
                <a:uFillTx/>
                <a:latin typeface="Segoe UI" pitchFamily="34" charset="0"/>
                <a:ea typeface="Segoe UI" pitchFamily="34" charset="0"/>
                <a:cs typeface="Segoe UI" pitchFamily="34" charset="0"/>
              </a:rPr>
              <a:t>Highest caliber technical education</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1800" b="0" i="0" u="none" strike="noStrike" kern="1200" cap="none" spc="0" normalizeH="0" baseline="0" noProof="0" dirty="0" smtClean="0">
                <a:ln>
                  <a:noFill/>
                </a:ln>
                <a:solidFill>
                  <a:srgbClr val="000000"/>
                </a:solidFill>
                <a:effectLst/>
                <a:uLnTx/>
                <a:uFillTx/>
                <a:latin typeface="Segoe UI" pitchFamily="34" charset="0"/>
                <a:ea typeface="Segoe UI" pitchFamily="34" charset="0"/>
                <a:cs typeface="Segoe UI" pitchFamily="34" charset="0"/>
              </a:rPr>
              <a:t>Breakout Sessions, Interactive Discussions and Instructor-led Training</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1800" b="0" i="0" u="none" strike="noStrike" kern="1200" cap="none" spc="0" normalizeH="0" baseline="0" noProof="0" dirty="0" smtClean="0">
                <a:ln>
                  <a:noFill/>
                </a:ln>
                <a:solidFill>
                  <a:srgbClr val="000000"/>
                </a:solidFill>
                <a:effectLst/>
                <a:uLnTx/>
                <a:uFillTx/>
                <a:latin typeface="Segoe UI" pitchFamily="34" charset="0"/>
                <a:ea typeface="Segoe UI" pitchFamily="34" charset="0"/>
                <a:cs typeface="Segoe UI" pitchFamily="34" charset="0"/>
              </a:rPr>
              <a:t>International and local product experts and industry speakers</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1800" b="0" i="0" u="none" strike="noStrike" kern="1200" cap="none" spc="0" normalizeH="0" baseline="0" noProof="0" dirty="0" smtClean="0">
                <a:ln>
                  <a:noFill/>
                </a:ln>
                <a:solidFill>
                  <a:srgbClr val="000000"/>
                </a:solidFill>
                <a:effectLst/>
                <a:uLnTx/>
                <a:uFillTx/>
                <a:latin typeface="Segoe UI" pitchFamily="34" charset="0"/>
                <a:ea typeface="Segoe UI" pitchFamily="34" charset="0"/>
                <a:cs typeface="Segoe UI" pitchFamily="34" charset="0"/>
              </a:rPr>
              <a:t>The latest and upcoming launch products</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sz="1800" b="0" i="0" u="none" strike="noStrike" kern="1200" cap="none" spc="0" normalizeH="0" baseline="0" noProof="0" dirty="0" smtClean="0">
                <a:ln>
                  <a:noFill/>
                </a:ln>
                <a:solidFill>
                  <a:srgbClr val="000000"/>
                </a:solidFill>
                <a:effectLst/>
                <a:uLnTx/>
                <a:uFillTx/>
                <a:latin typeface="Segoe UI" pitchFamily="34" charset="0"/>
                <a:ea typeface="Segoe UI" pitchFamily="34" charset="0"/>
                <a:cs typeface="Segoe UI" pitchFamily="34" charset="0"/>
              </a:rPr>
              <a:t>Network with industry leaders and community influencers</a:t>
            </a:r>
            <a:endParaRPr kumimoji="0" lang="en-US" sz="1800" b="0" i="0" u="none" strike="noStrike" kern="1200" cap="none" spc="0" normalizeH="0" baseline="0" noProof="0" dirty="0">
              <a:ln>
                <a:noFill/>
              </a:ln>
              <a:solidFill>
                <a:srgbClr val="000000"/>
              </a:solidFill>
              <a:effectLst/>
              <a:uLnTx/>
              <a:uFillTx/>
              <a:latin typeface="Segoe UI" pitchFamily="34" charset="0"/>
              <a:ea typeface="Segoe UI" pitchFamily="34" charset="0"/>
              <a:cs typeface="Segoe UI"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ectangle 3"/>
          <p:cNvSpPr txBox="1">
            <a:spLocks noChangeArrowheads="1"/>
          </p:cNvSpPr>
          <p:nvPr/>
        </p:nvSpPr>
        <p:spPr bwMode="auto">
          <a:xfrm>
            <a:off x="381000" y="1066800"/>
            <a:ext cx="80772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effectLst/>
                <a:uLnTx/>
                <a:uFillTx/>
                <a:latin typeface="+mn-lt"/>
                <a:ea typeface="+mn-ea"/>
                <a:cs typeface="+mn-cs"/>
              </a:rPr>
              <a:t>Microsoft</a:t>
            </a:r>
            <a:r>
              <a:rPr kumimoji="0" lang="en-US" sz="2400" b="0" i="0" u="none" strike="noStrike" kern="0" cap="none" spc="0" normalizeH="0" noProof="0" dirty="0" smtClean="0">
                <a:ln>
                  <a:noFill/>
                </a:ln>
                <a:effectLst/>
                <a:uLnTx/>
                <a:uFillTx/>
                <a:latin typeface="+mn-lt"/>
                <a:ea typeface="+mn-ea"/>
                <a:cs typeface="+mn-cs"/>
              </a:rPr>
              <a:t> Dynamics AX 2009 Architecture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kern="0" baseline="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kern="0" baseline="0" dirty="0" smtClean="0">
                <a:latin typeface="+mn-lt"/>
                <a:ea typeface="+mn-ea"/>
              </a:rPr>
              <a:t>Application Integration Framework</a:t>
            </a:r>
            <a:endParaRPr lang="en-US" kern="0" dirty="0" smtClean="0">
              <a:latin typeface="+mn-lt"/>
              <a:ea typeface="+mn-ea"/>
            </a:endParaRPr>
          </a:p>
          <a:p>
            <a:pPr marL="800100" lvl="1" indent="-342900" eaLnBrk="1" hangingPunct="1">
              <a:spcBef>
                <a:spcPct val="20000"/>
              </a:spcBef>
              <a:buFontTx/>
              <a:buChar char="•"/>
              <a:defRPr/>
            </a:pPr>
            <a:r>
              <a:rPr lang="en-US" kern="0" dirty="0" smtClean="0"/>
              <a:t>Web services</a:t>
            </a:r>
            <a:endParaRPr lang="en-US" sz="2000" i="1" kern="0" dirty="0" smtClean="0">
              <a:solidFill>
                <a:srgbClr val="FF0000"/>
              </a:solidFill>
            </a:endParaRPr>
          </a:p>
          <a:p>
            <a:pPr marL="800100" lvl="1" indent="-342900" eaLnBrk="1" hangingPunct="1">
              <a:spcBef>
                <a:spcPct val="20000"/>
              </a:spcBef>
              <a:buFontTx/>
              <a:buChar char="•"/>
              <a:defRPr/>
            </a:pPr>
            <a:r>
              <a:rPr lang="en-US" kern="0" dirty="0" smtClean="0">
                <a:latin typeface="+mn-lt"/>
                <a:ea typeface="+mn-ea"/>
              </a:rPr>
              <a:t>Asynchronous adapters</a:t>
            </a:r>
            <a:endParaRPr lang="en-US" sz="2000" i="1" kern="0" dirty="0" smtClean="0"/>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kern="0" baseline="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kern="0" baseline="0" dirty="0" smtClean="0">
                <a:latin typeface="+mn-lt"/>
                <a:ea typeface="+mn-ea"/>
              </a:rPr>
              <a:t>Business</a:t>
            </a:r>
            <a:r>
              <a:rPr lang="en-US" kern="0" dirty="0" smtClean="0">
                <a:latin typeface="+mn-lt"/>
                <a:ea typeface="+mn-ea"/>
              </a:rPr>
              <a:t> Connectors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kern="0" baseline="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kern="0" baseline="0" dirty="0" smtClean="0">
                <a:latin typeface="+mn-lt"/>
                <a:ea typeface="+mn-ea"/>
              </a:rPr>
              <a:t>Common</a:t>
            </a:r>
            <a:r>
              <a:rPr lang="en-US" kern="0" dirty="0" smtClean="0">
                <a:latin typeface="+mn-lt"/>
                <a:ea typeface="+mn-ea"/>
              </a:rPr>
              <a:t> Language Runtime (CLR) Interoperability </a:t>
            </a:r>
          </a:p>
          <a:p>
            <a:pPr marL="342900" indent="-342900" eaLnBrk="1" hangingPunct="1">
              <a:spcBef>
                <a:spcPct val="20000"/>
              </a:spcBef>
              <a:buFont typeface="Arial" pitchFamily="34" charset="0"/>
              <a:buChar char="•"/>
              <a:defRPr/>
            </a:pPr>
            <a:endParaRPr lang="en-US" i="1" kern="0" dirty="0" smtClean="0"/>
          </a:p>
          <a:p>
            <a:pPr marL="342900" indent="-342900" eaLnBrk="1" hangingPunct="1">
              <a:spcBef>
                <a:spcPct val="20000"/>
              </a:spcBef>
              <a:buFont typeface="Arial" pitchFamily="34" charset="0"/>
              <a:buChar char="•"/>
              <a:defRPr/>
            </a:pPr>
            <a:r>
              <a:rPr lang="en-US" i="1" kern="0" dirty="0" smtClean="0"/>
              <a:t>Q </a:t>
            </a:r>
            <a:r>
              <a:rPr lang="en-US" i="1" kern="0" dirty="0" smtClean="0"/>
              <a:t>&amp; A</a:t>
            </a:r>
          </a:p>
          <a:p>
            <a:pPr marL="342900" indent="-342900" eaLnBrk="1" hangingPunct="1">
              <a:spcBef>
                <a:spcPct val="20000"/>
              </a:spcBef>
              <a:buFontTx/>
              <a:buChar char="•"/>
              <a:defRPr/>
            </a:pPr>
            <a:endParaRPr lang="en-US" kern="0" baseline="0" dirty="0" smtClean="0">
              <a:latin typeface="+mn-lt"/>
              <a:ea typeface="+mn-ea"/>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381000"/>
          </a:xfrm>
        </p:spPr>
        <p:txBody>
          <a:bodyPr/>
          <a:lstStyle/>
          <a:p>
            <a:r>
              <a:rPr lang="en-US" dirty="0" smtClean="0"/>
              <a:t>Microsoft Dynamics AX 2009 Architecture</a:t>
            </a:r>
            <a:endParaRPr lang="ar-SA" dirty="0"/>
          </a:p>
        </p:txBody>
      </p:sp>
      <p:sp>
        <p:nvSpPr>
          <p:cNvPr id="157" name="AutoShape 74"/>
          <p:cNvSpPr>
            <a:spLocks noChangeArrowheads="1"/>
          </p:cNvSpPr>
          <p:nvPr/>
        </p:nvSpPr>
        <p:spPr bwMode="auto">
          <a:xfrm>
            <a:off x="381000" y="1173146"/>
            <a:ext cx="1676400" cy="533400"/>
          </a:xfrm>
          <a:prstGeom prst="flowChartAlternateProcess">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 lastClr="FFFFFF"/>
                </a:solidFill>
                <a:effectLst/>
                <a:uLnTx/>
                <a:uFillTx/>
                <a:latin typeface="Calibri"/>
                <a:ea typeface="+mn-ea"/>
                <a:cs typeface="+mn-cs"/>
              </a:rPr>
              <a:t>Managed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 lastClr="FFFFFF"/>
                </a:solidFill>
                <a:effectLst/>
                <a:uLnTx/>
                <a:uFillTx/>
                <a:latin typeface="Calibri"/>
                <a:ea typeface="+mn-ea"/>
                <a:cs typeface="+mn-cs"/>
              </a:rPr>
              <a:t>Component</a:t>
            </a:r>
          </a:p>
        </p:txBody>
      </p:sp>
      <p:sp>
        <p:nvSpPr>
          <p:cNvPr id="158" name="AutoShape 75"/>
          <p:cNvSpPr>
            <a:spLocks noChangeArrowheads="1"/>
          </p:cNvSpPr>
          <p:nvPr/>
        </p:nvSpPr>
        <p:spPr bwMode="auto">
          <a:xfrm>
            <a:off x="2438400" y="1173146"/>
            <a:ext cx="1676400" cy="533400"/>
          </a:xfrm>
          <a:prstGeom prst="flowChartAlternateProcess">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 lastClr="FFFFFF"/>
                </a:solidFill>
                <a:effectLst/>
                <a:uLnTx/>
                <a:uFillTx/>
                <a:latin typeface="Calibri"/>
                <a:ea typeface="+mn-ea"/>
                <a:cs typeface="+mn-cs"/>
              </a:rPr>
              <a:t>Managed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 lastClr="FFFFFF"/>
                </a:solidFill>
                <a:effectLst/>
                <a:uLnTx/>
                <a:uFillTx/>
                <a:latin typeface="Calibri"/>
                <a:ea typeface="+mn-ea"/>
                <a:cs typeface="+mn-cs"/>
              </a:rPr>
              <a:t>Application</a:t>
            </a:r>
          </a:p>
        </p:txBody>
      </p:sp>
      <p:sp>
        <p:nvSpPr>
          <p:cNvPr id="166" name="AutoShape 77"/>
          <p:cNvSpPr>
            <a:spLocks noChangeArrowheads="1"/>
          </p:cNvSpPr>
          <p:nvPr/>
        </p:nvSpPr>
        <p:spPr bwMode="auto">
          <a:xfrm>
            <a:off x="4419600" y="1173146"/>
            <a:ext cx="4419600" cy="533400"/>
          </a:xfrm>
          <a:prstGeom prst="flowChartAlternateProcess">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smtClean="0">
                <a:ln>
                  <a:noFill/>
                </a:ln>
                <a:solidFill>
                  <a:sysClr val="window" lastClr="FFFFFF"/>
                </a:solidFill>
                <a:effectLst/>
                <a:uLnTx/>
                <a:uFillTx/>
                <a:latin typeface="Calibri"/>
                <a:ea typeface="+mn-ea"/>
                <a:cs typeface="+mn-cs"/>
              </a:rPr>
              <a:t>Applications</a:t>
            </a:r>
            <a:endParaRPr kumimoji="0" lang="en-US" sz="18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5" name="Text Box 38"/>
          <p:cNvSpPr txBox="1">
            <a:spLocks noChangeArrowheads="1"/>
          </p:cNvSpPr>
          <p:nvPr/>
        </p:nvSpPr>
        <p:spPr bwMode="auto">
          <a:xfrm>
            <a:off x="4114800" y="1988098"/>
            <a:ext cx="1066800" cy="369332"/>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800" b="1" i="0" u="none" strike="noStrike" kern="0" cap="all" spc="0" normalizeH="0" baseline="0" noProof="0"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uLnTx/>
                <a:uFillTx/>
              </a:rPr>
              <a:t>SOAP</a:t>
            </a:r>
          </a:p>
        </p:txBody>
      </p:sp>
      <p:cxnSp>
        <p:nvCxnSpPr>
          <p:cNvPr id="192" name="Elbow Connector 191"/>
          <p:cNvCxnSpPr/>
          <p:nvPr/>
        </p:nvCxnSpPr>
        <p:spPr>
          <a:xfrm rot="5400000" flipH="1" flipV="1">
            <a:off x="4964115"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193" name="Elbow Connector 192"/>
          <p:cNvCxnSpPr/>
          <p:nvPr/>
        </p:nvCxnSpPr>
        <p:spPr>
          <a:xfrm rot="5400000" flipH="1" flipV="1">
            <a:off x="6011873"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196" name="Elbow Connector 195"/>
          <p:cNvCxnSpPr/>
          <p:nvPr/>
        </p:nvCxnSpPr>
        <p:spPr>
          <a:xfrm rot="5400000" flipH="1" flipV="1">
            <a:off x="6440501"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197" name="Elbow Connector 196"/>
          <p:cNvCxnSpPr/>
          <p:nvPr/>
        </p:nvCxnSpPr>
        <p:spPr>
          <a:xfrm rot="5400000" flipH="1" flipV="1">
            <a:off x="6226187"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198" name="Elbow Connector 197"/>
          <p:cNvCxnSpPr/>
          <p:nvPr/>
        </p:nvCxnSpPr>
        <p:spPr>
          <a:xfrm rot="5400000" flipH="1" flipV="1">
            <a:off x="7588271"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199" name="Elbow Connector 198"/>
          <p:cNvCxnSpPr/>
          <p:nvPr/>
        </p:nvCxnSpPr>
        <p:spPr>
          <a:xfrm rot="5400000" flipH="1" flipV="1">
            <a:off x="8016899"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200" name="Elbow Connector 199"/>
          <p:cNvCxnSpPr/>
          <p:nvPr/>
        </p:nvCxnSpPr>
        <p:spPr>
          <a:xfrm rot="5400000" flipH="1" flipV="1">
            <a:off x="7802585"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201" name="Elbow Connector 200"/>
          <p:cNvCxnSpPr/>
          <p:nvPr/>
        </p:nvCxnSpPr>
        <p:spPr>
          <a:xfrm rot="5400000" flipH="1" flipV="1">
            <a:off x="4749801"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cxnSp>
        <p:nvCxnSpPr>
          <p:cNvPr id="202" name="Elbow Connector 201"/>
          <p:cNvCxnSpPr/>
          <p:nvPr/>
        </p:nvCxnSpPr>
        <p:spPr>
          <a:xfrm rot="5400000" flipH="1" flipV="1">
            <a:off x="4535487" y="2178041"/>
            <a:ext cx="928694" cy="1588"/>
          </a:xfrm>
          <a:prstGeom prst="bentConnector3">
            <a:avLst>
              <a:gd name="adj1" fmla="val 50000"/>
            </a:avLst>
          </a:prstGeom>
          <a:ln>
            <a:solidFill>
              <a:srgbClr val="7030A0"/>
            </a:solidFill>
            <a:headEnd type="arrow"/>
            <a:tailEnd type="arrow"/>
          </a:ln>
        </p:spPr>
        <p:style>
          <a:lnRef idx="3">
            <a:schemeClr val="accent4"/>
          </a:lnRef>
          <a:fillRef idx="0">
            <a:schemeClr val="accent4"/>
          </a:fillRef>
          <a:effectRef idx="2">
            <a:schemeClr val="accent4"/>
          </a:effectRef>
          <a:fontRef idx="minor">
            <a:schemeClr val="tx1"/>
          </a:fontRef>
        </p:style>
      </p:cxnSp>
      <p:sp>
        <p:nvSpPr>
          <p:cNvPr id="222" name="AutoShape 88"/>
          <p:cNvSpPr>
            <a:spLocks noChangeArrowheads="1"/>
          </p:cNvSpPr>
          <p:nvPr/>
        </p:nvSpPr>
        <p:spPr bwMode="auto">
          <a:xfrm>
            <a:off x="4419600" y="2628904"/>
            <a:ext cx="2971800" cy="13716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223" name="AutoShape 89"/>
          <p:cNvSpPr>
            <a:spLocks noChangeArrowheads="1"/>
          </p:cNvSpPr>
          <p:nvPr/>
        </p:nvSpPr>
        <p:spPr bwMode="auto">
          <a:xfrm>
            <a:off x="7620000" y="2628904"/>
            <a:ext cx="1295400" cy="13716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230" name="AutoShape 92"/>
          <p:cNvSpPr>
            <a:spLocks noChangeArrowheads="1"/>
          </p:cNvSpPr>
          <p:nvPr/>
        </p:nvSpPr>
        <p:spPr bwMode="auto">
          <a:xfrm>
            <a:off x="4495800" y="3238504"/>
            <a:ext cx="1371600" cy="533400"/>
          </a:xfrm>
          <a:prstGeom prst="flowChartAlternateProcess">
            <a:avLst/>
          </a:prstGeom>
          <a:gradFill rotWithShape="1">
            <a:gsLst>
              <a:gs pos="31000">
                <a:srgbClr val="F79646">
                  <a:shade val="51000"/>
                  <a:satMod val="130000"/>
                  <a:alpha val="39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 lastClr="FFFFFF"/>
                </a:solidFill>
                <a:effectLst/>
                <a:uLnTx/>
                <a:uFillTx/>
                <a:latin typeface="Calibri"/>
                <a:ea typeface="+mn-ea"/>
                <a:cs typeface="+mn-cs"/>
              </a:rPr>
              <a:t>IIS</a:t>
            </a:r>
            <a:endParaRPr kumimoji="0" lang="en-US" sz="1100" b="1"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31" name="AutoShape 93"/>
          <p:cNvSpPr>
            <a:spLocks noChangeArrowheads="1"/>
          </p:cNvSpPr>
          <p:nvPr/>
        </p:nvSpPr>
        <p:spPr bwMode="auto">
          <a:xfrm>
            <a:off x="5943600" y="3238504"/>
            <a:ext cx="1371600" cy="533400"/>
          </a:xfrm>
          <a:prstGeom prst="flowChartAlternateProcess">
            <a:avLst/>
          </a:prstGeom>
          <a:gradFill rotWithShape="1">
            <a:gsLst>
              <a:gs pos="31000">
                <a:srgbClr val="F79646">
                  <a:shade val="51000"/>
                  <a:satMod val="130000"/>
                  <a:alpha val="39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MSMQ, </a:t>
            </a:r>
            <a:b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br>
            <a:r>
              <a:rPr kumimoji="0" lang="en-US" sz="1400" b="1" i="0" u="none" strike="noStrike" kern="0" cap="none" spc="0" normalizeH="0" baseline="0" noProof="0" dirty="0" smtClean="0">
                <a:ln>
                  <a:noFill/>
                </a:ln>
                <a:solidFill>
                  <a:sysClr val="window" lastClr="FFFFFF"/>
                </a:solidFill>
                <a:effectLst/>
                <a:uLnTx/>
                <a:uFillTx/>
                <a:latin typeface="Calibri"/>
                <a:ea typeface="+mn-ea"/>
                <a:cs typeface="+mn-cs"/>
              </a:rPr>
              <a:t>File </a:t>
            </a:r>
            <a:r>
              <a:rPr kumimoji="0" lang="en-US" sz="1400" b="1" i="0" u="none" strike="noStrike" kern="0" cap="none" spc="0" normalizeH="0" baseline="0" noProof="0" dirty="0">
                <a:ln>
                  <a:noFill/>
                </a:ln>
                <a:solidFill>
                  <a:sysClr val="window" lastClr="FFFFFF"/>
                </a:solidFill>
                <a:effectLst/>
                <a:uLnTx/>
                <a:uFillTx/>
                <a:latin typeface="Calibri"/>
                <a:ea typeface="+mn-ea"/>
                <a:cs typeface="+mn-cs"/>
              </a:rPr>
              <a:t>System</a:t>
            </a:r>
          </a:p>
        </p:txBody>
      </p:sp>
      <p:sp>
        <p:nvSpPr>
          <p:cNvPr id="232" name="AutoShape 96"/>
          <p:cNvSpPr>
            <a:spLocks noChangeArrowheads="1"/>
          </p:cNvSpPr>
          <p:nvPr/>
        </p:nvSpPr>
        <p:spPr bwMode="auto">
          <a:xfrm>
            <a:off x="7715272" y="3273412"/>
            <a:ext cx="1143008" cy="539784"/>
          </a:xfrm>
          <a:prstGeom prst="flowChartAlternateProcess">
            <a:avLst/>
          </a:prstGeom>
          <a:gradFill rotWithShape="1">
            <a:gsLst>
              <a:gs pos="31000">
                <a:srgbClr val="F79646">
                  <a:shade val="51000"/>
                  <a:satMod val="130000"/>
                  <a:alpha val="39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 lastClr="FFFFFF"/>
                </a:solidFill>
                <a:effectLst/>
                <a:uLnTx/>
                <a:uFillTx/>
                <a:latin typeface="Calibri"/>
                <a:ea typeface="+mn-ea"/>
                <a:cs typeface="+mn-cs"/>
              </a:rPr>
              <a:t>Dynamics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 lastClr="FFFFFF"/>
                </a:solidFill>
                <a:effectLst/>
                <a:uLnTx/>
                <a:uFillTx/>
                <a:latin typeface="Calibri"/>
                <a:ea typeface="+mn-ea"/>
                <a:cs typeface="+mn-cs"/>
              </a:rPr>
              <a:t>AX Adapter</a:t>
            </a:r>
          </a:p>
        </p:txBody>
      </p:sp>
      <p:sp>
        <p:nvSpPr>
          <p:cNvPr id="234" name="Text Box 97"/>
          <p:cNvSpPr txBox="1">
            <a:spLocks noChangeArrowheads="1"/>
          </p:cNvSpPr>
          <p:nvPr/>
        </p:nvSpPr>
        <p:spPr bwMode="auto">
          <a:xfrm>
            <a:off x="7772400" y="2598750"/>
            <a:ext cx="990600" cy="584775"/>
          </a:xfrm>
          <a:prstGeom prst="rect">
            <a:avLst/>
          </a:prstGeom>
          <a:noFill/>
          <a:ln w="9525" algn="ctr">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uLnTx/>
                <a:uFillTx/>
              </a:rPr>
              <a:t>BizTalk</a:t>
            </a:r>
            <a:br>
              <a:rPr kumimoji="0" lang="en-US" sz="1600" b="1" i="0" u="none" strike="noStrike" kern="0" cap="none" spc="0" normalizeH="0" baseline="0" noProof="0" dirty="0" smtClean="0">
                <a:ln>
                  <a:noFill/>
                </a:ln>
                <a:solidFill>
                  <a:sysClr val="window" lastClr="FFFFFF"/>
                </a:solidFill>
                <a:effectLst/>
                <a:uLnTx/>
                <a:uFillTx/>
              </a:rPr>
            </a:br>
            <a:r>
              <a:rPr kumimoji="0" lang="en-US" sz="1600" b="1" i="0" u="none" strike="noStrike" kern="0" cap="none" spc="0" normalizeH="0" baseline="0" noProof="0" dirty="0" smtClean="0">
                <a:ln>
                  <a:noFill/>
                </a:ln>
                <a:solidFill>
                  <a:sysClr val="window" lastClr="FFFFFF"/>
                </a:solidFill>
                <a:effectLst/>
                <a:uLnTx/>
                <a:uFillTx/>
              </a:rPr>
              <a:t>Server</a:t>
            </a:r>
            <a:endParaRPr kumimoji="0" lang="en-US" sz="1600" b="1" i="0" u="none" strike="noStrike" kern="0" cap="none" spc="0" normalizeH="0" baseline="0" noProof="0" dirty="0">
              <a:ln>
                <a:noFill/>
              </a:ln>
              <a:solidFill>
                <a:sysClr val="window" lastClr="FFFFFF"/>
              </a:solidFill>
              <a:effectLst/>
              <a:uLnTx/>
              <a:uFillTx/>
            </a:endParaRPr>
          </a:p>
        </p:txBody>
      </p:sp>
      <p:sp>
        <p:nvSpPr>
          <p:cNvPr id="238" name="Text Box 98"/>
          <p:cNvSpPr txBox="1">
            <a:spLocks noChangeArrowheads="1"/>
          </p:cNvSpPr>
          <p:nvPr/>
        </p:nvSpPr>
        <p:spPr bwMode="auto">
          <a:xfrm>
            <a:off x="4429124" y="2781304"/>
            <a:ext cx="2928958" cy="338554"/>
          </a:xfrm>
          <a:prstGeom prst="rect">
            <a:avLst/>
          </a:prstGeom>
          <a:noFill/>
          <a:ln w="9525" algn="ctr">
            <a:noFill/>
            <a:miter lim="800000"/>
            <a:headEnd/>
            <a:tailEnd/>
          </a:ln>
          <a:effectLst/>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uLnTx/>
                <a:uFillTx/>
              </a:rPr>
              <a:t>Microsoft Windows Server</a:t>
            </a:r>
          </a:p>
        </p:txBody>
      </p:sp>
      <p:sp>
        <p:nvSpPr>
          <p:cNvPr id="245" name="Text Box 62"/>
          <p:cNvSpPr txBox="1">
            <a:spLocks noChangeArrowheads="1"/>
          </p:cNvSpPr>
          <p:nvPr/>
        </p:nvSpPr>
        <p:spPr bwMode="auto">
          <a:xfrm>
            <a:off x="2214546" y="4000504"/>
            <a:ext cx="1219200" cy="707886"/>
          </a:xfrm>
          <a:prstGeom prst="rect">
            <a:avLst/>
          </a:prstGeom>
          <a:noFill/>
          <a:ln w="9525">
            <a:noFill/>
            <a:miter lim="800000"/>
            <a:headEnd/>
            <a:tailEnd/>
          </a:ln>
          <a:effectLst>
            <a:reflection blurRad="6350" stA="50000" endA="300" endPos="55000" dir="5400000" sy="-100000" algn="bl" rotWithShape="0"/>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dirty="0">
                <a:ln>
                  <a:noFill/>
                </a:ln>
                <a:solidFill>
                  <a:srgbClr val="92D050"/>
                </a:solidFill>
                <a:effectLst>
                  <a:outerShdw blurRad="38100" dist="38100" dir="2700000" algn="tl">
                    <a:srgbClr val="000000">
                      <a:alpha val="43137"/>
                    </a:srgbClr>
                  </a:outerShdw>
                </a:effectLst>
                <a:uLnTx/>
                <a:uFillTx/>
              </a:rPr>
              <a:t>X++ </a:t>
            </a:r>
            <a: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t/>
            </a:r>
            <a:b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br>
            <a: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t>API</a:t>
            </a:r>
            <a:endParaRPr kumimoji="0" lang="en-US" sz="2000" b="1" i="0" u="none" strike="noStrike" kern="0" cap="none" spc="0" normalizeH="0" baseline="0" noProof="0" dirty="0">
              <a:ln>
                <a:noFill/>
              </a:ln>
              <a:solidFill>
                <a:srgbClr val="92D050"/>
              </a:solidFill>
              <a:effectLst>
                <a:outerShdw blurRad="38100" dist="38100" dir="2700000" algn="tl">
                  <a:srgbClr val="000000">
                    <a:alpha val="43137"/>
                  </a:srgbClr>
                </a:outerShdw>
              </a:effectLst>
              <a:uLnTx/>
              <a:uFillTx/>
            </a:endParaRPr>
          </a:p>
        </p:txBody>
      </p:sp>
      <p:sp>
        <p:nvSpPr>
          <p:cNvPr id="249" name="Text Box 62"/>
          <p:cNvSpPr txBox="1">
            <a:spLocks noChangeArrowheads="1"/>
          </p:cNvSpPr>
          <p:nvPr/>
        </p:nvSpPr>
        <p:spPr bwMode="auto">
          <a:xfrm>
            <a:off x="122206" y="4000504"/>
            <a:ext cx="1219200" cy="707886"/>
          </a:xfrm>
          <a:prstGeom prst="rect">
            <a:avLst/>
          </a:prstGeom>
          <a:noFill/>
          <a:ln w="9525">
            <a:noFill/>
            <a:miter lim="800000"/>
            <a:headEnd/>
            <a:tailEnd/>
          </a:ln>
          <a:effectLst>
            <a:reflection blurRad="6350" stA="50000" endA="300" endPos="55000" dir="5400000" sy="-100000" algn="bl" rotWithShape="0"/>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t>.NET</a:t>
            </a:r>
            <a:b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br>
            <a:r>
              <a:rPr kumimoji="0" lang="en-US" sz="2000" b="1" i="0" u="none" strike="noStrike" kern="0" cap="none" spc="0" normalizeH="0" baseline="0" noProof="0" dirty="0" smtClean="0">
                <a:ln>
                  <a:noFill/>
                </a:ln>
                <a:solidFill>
                  <a:srgbClr val="92D050"/>
                </a:solidFill>
                <a:effectLst>
                  <a:outerShdw blurRad="38100" dist="38100" dir="2700000" algn="tl">
                    <a:srgbClr val="000000">
                      <a:alpha val="43137"/>
                    </a:srgbClr>
                  </a:outerShdw>
                </a:effectLst>
                <a:uLnTx/>
                <a:uFillTx/>
              </a:rPr>
              <a:t>API</a:t>
            </a:r>
            <a:endParaRPr kumimoji="0" lang="en-US" sz="2000" b="1" i="0" u="none" strike="noStrike" kern="0" cap="none" spc="0" normalizeH="0" baseline="0" noProof="0" dirty="0">
              <a:ln>
                <a:noFill/>
              </a:ln>
              <a:solidFill>
                <a:srgbClr val="92D050"/>
              </a:solidFill>
              <a:effectLst>
                <a:outerShdw blurRad="38100" dist="38100" dir="2700000" algn="tl">
                  <a:srgbClr val="000000">
                    <a:alpha val="43137"/>
                  </a:srgbClr>
                </a:outerShdw>
              </a:effectLst>
              <a:uLnTx/>
              <a:uFillTx/>
            </a:endParaRPr>
          </a:p>
        </p:txBody>
      </p:sp>
      <p:cxnSp>
        <p:nvCxnSpPr>
          <p:cNvPr id="263" name="Elbow Connector 262"/>
          <p:cNvCxnSpPr/>
          <p:nvPr/>
        </p:nvCxnSpPr>
        <p:spPr>
          <a:xfrm rot="5400000" flipH="1" flipV="1">
            <a:off x="536547" y="2392355"/>
            <a:ext cx="1357322" cy="1588"/>
          </a:xfrm>
          <a:prstGeom prst="bentConnector3">
            <a:avLst>
              <a:gd name="adj1" fmla="val 50000"/>
            </a:avLst>
          </a:prstGeom>
          <a:ln>
            <a:solidFill>
              <a:srgbClr val="92D050"/>
            </a:solidFill>
            <a:headEnd type="none"/>
            <a:tailEnd type="arrow"/>
          </a:ln>
        </p:spPr>
        <p:style>
          <a:lnRef idx="3">
            <a:schemeClr val="accent3"/>
          </a:lnRef>
          <a:fillRef idx="0">
            <a:schemeClr val="accent3"/>
          </a:fillRef>
          <a:effectRef idx="2">
            <a:schemeClr val="accent3"/>
          </a:effectRef>
          <a:fontRef idx="minor">
            <a:schemeClr val="tx1"/>
          </a:fontRef>
        </p:style>
      </p:cxnSp>
      <p:cxnSp>
        <p:nvCxnSpPr>
          <p:cNvPr id="264" name="Elbow Connector 263"/>
          <p:cNvCxnSpPr/>
          <p:nvPr/>
        </p:nvCxnSpPr>
        <p:spPr>
          <a:xfrm rot="5400000" flipH="1" flipV="1">
            <a:off x="573060" y="4429132"/>
            <a:ext cx="1285884" cy="1588"/>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cxnSp>
        <p:nvCxnSpPr>
          <p:cNvPr id="265" name="Elbow Connector 264"/>
          <p:cNvCxnSpPr/>
          <p:nvPr/>
        </p:nvCxnSpPr>
        <p:spPr>
          <a:xfrm rot="5400000" flipH="1" flipV="1">
            <a:off x="2608249" y="2392355"/>
            <a:ext cx="1357322" cy="1588"/>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cxnSp>
        <p:nvCxnSpPr>
          <p:cNvPr id="266" name="Elbow Connector 265"/>
          <p:cNvCxnSpPr/>
          <p:nvPr/>
        </p:nvCxnSpPr>
        <p:spPr>
          <a:xfrm rot="5400000" flipH="1" flipV="1">
            <a:off x="2642380" y="4429132"/>
            <a:ext cx="1286678" cy="794"/>
          </a:xfrm>
          <a:prstGeom prst="bentConnector3">
            <a:avLst>
              <a:gd name="adj1" fmla="val 50000"/>
            </a:avLst>
          </a:prstGeom>
          <a:ln>
            <a:solidFill>
              <a:srgbClr val="92D050"/>
            </a:solidFill>
            <a:headEnd type="arrow"/>
            <a:tailEnd type="none"/>
          </a:ln>
        </p:spPr>
        <p:style>
          <a:lnRef idx="3">
            <a:schemeClr val="accent3"/>
          </a:lnRef>
          <a:fillRef idx="0">
            <a:schemeClr val="accent3"/>
          </a:fillRef>
          <a:effectRef idx="2">
            <a:schemeClr val="accent3"/>
          </a:effectRef>
          <a:fontRef idx="minor">
            <a:schemeClr val="tx1"/>
          </a:fontRef>
        </p:style>
      </p:cxnSp>
      <p:cxnSp>
        <p:nvCxnSpPr>
          <p:cNvPr id="267" name="Elbow Connector 266"/>
          <p:cNvCxnSpPr/>
          <p:nvPr/>
        </p:nvCxnSpPr>
        <p:spPr>
          <a:xfrm rot="5400000" flipH="1" flipV="1">
            <a:off x="2856694" y="4429132"/>
            <a:ext cx="1286678" cy="794"/>
          </a:xfrm>
          <a:prstGeom prst="bentConnector3">
            <a:avLst>
              <a:gd name="adj1" fmla="val 50000"/>
            </a:avLst>
          </a:prstGeom>
          <a:ln>
            <a:solidFill>
              <a:srgbClr val="92D050"/>
            </a:solidFill>
            <a:headEnd type="arrow"/>
            <a:tailEnd type="none"/>
          </a:ln>
        </p:spPr>
        <p:style>
          <a:lnRef idx="3">
            <a:schemeClr val="accent3"/>
          </a:lnRef>
          <a:fillRef idx="0">
            <a:schemeClr val="accent3"/>
          </a:fillRef>
          <a:effectRef idx="2">
            <a:schemeClr val="accent3"/>
          </a:effectRef>
          <a:fontRef idx="minor">
            <a:schemeClr val="tx1"/>
          </a:fontRef>
        </p:style>
      </p:cxnSp>
      <p:cxnSp>
        <p:nvCxnSpPr>
          <p:cNvPr id="268" name="Elbow Connector 267"/>
          <p:cNvCxnSpPr/>
          <p:nvPr/>
        </p:nvCxnSpPr>
        <p:spPr>
          <a:xfrm rot="5400000" flipH="1" flipV="1">
            <a:off x="2428860" y="4429132"/>
            <a:ext cx="1286678" cy="794"/>
          </a:xfrm>
          <a:prstGeom prst="bentConnector3">
            <a:avLst>
              <a:gd name="adj1" fmla="val 50000"/>
            </a:avLst>
          </a:prstGeom>
          <a:ln>
            <a:solidFill>
              <a:srgbClr val="92D050"/>
            </a:solidFill>
            <a:headEnd type="arrow"/>
            <a:tailEnd type="none"/>
          </a:ln>
        </p:spPr>
        <p:style>
          <a:lnRef idx="3">
            <a:schemeClr val="accent3"/>
          </a:lnRef>
          <a:fillRef idx="0">
            <a:schemeClr val="accent3"/>
          </a:fillRef>
          <a:effectRef idx="2">
            <a:schemeClr val="accent3"/>
          </a:effectRef>
          <a:fontRef idx="minor">
            <a:schemeClr val="tx1"/>
          </a:fontRef>
        </p:style>
      </p:cxnSp>
      <p:cxnSp>
        <p:nvCxnSpPr>
          <p:cNvPr id="269" name="Elbow Connector 268"/>
          <p:cNvCxnSpPr/>
          <p:nvPr/>
        </p:nvCxnSpPr>
        <p:spPr>
          <a:xfrm rot="5400000" flipH="1" flipV="1">
            <a:off x="357158" y="4429132"/>
            <a:ext cx="1286678" cy="794"/>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cxnSp>
        <p:nvCxnSpPr>
          <p:cNvPr id="270" name="Elbow Connector 269"/>
          <p:cNvCxnSpPr/>
          <p:nvPr/>
        </p:nvCxnSpPr>
        <p:spPr>
          <a:xfrm rot="5400000" flipH="1" flipV="1">
            <a:off x="784992" y="4429132"/>
            <a:ext cx="1286678" cy="794"/>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cxnSp>
        <p:nvCxnSpPr>
          <p:cNvPr id="271" name="Elbow Connector 270"/>
          <p:cNvCxnSpPr/>
          <p:nvPr/>
        </p:nvCxnSpPr>
        <p:spPr>
          <a:xfrm rot="5400000" flipH="1" flipV="1">
            <a:off x="749273" y="2392355"/>
            <a:ext cx="1357322" cy="1588"/>
          </a:xfrm>
          <a:prstGeom prst="bentConnector3">
            <a:avLst>
              <a:gd name="adj1" fmla="val 50000"/>
            </a:avLst>
          </a:prstGeom>
          <a:ln>
            <a:solidFill>
              <a:srgbClr val="92D050"/>
            </a:solidFill>
            <a:headEnd type="none"/>
            <a:tailEnd type="arrow"/>
          </a:ln>
        </p:spPr>
        <p:style>
          <a:lnRef idx="3">
            <a:schemeClr val="accent3"/>
          </a:lnRef>
          <a:fillRef idx="0">
            <a:schemeClr val="accent3"/>
          </a:fillRef>
          <a:effectRef idx="2">
            <a:schemeClr val="accent3"/>
          </a:effectRef>
          <a:fontRef idx="minor">
            <a:schemeClr val="tx1"/>
          </a:fontRef>
        </p:style>
      </p:cxnSp>
      <p:cxnSp>
        <p:nvCxnSpPr>
          <p:cNvPr id="272" name="Elbow Connector 271"/>
          <p:cNvCxnSpPr/>
          <p:nvPr/>
        </p:nvCxnSpPr>
        <p:spPr>
          <a:xfrm rot="5400000" flipH="1" flipV="1">
            <a:off x="322233" y="2392355"/>
            <a:ext cx="1357322" cy="1588"/>
          </a:xfrm>
          <a:prstGeom prst="bentConnector3">
            <a:avLst>
              <a:gd name="adj1" fmla="val 50000"/>
            </a:avLst>
          </a:prstGeom>
          <a:ln>
            <a:solidFill>
              <a:srgbClr val="92D050"/>
            </a:solidFill>
            <a:headEnd type="none"/>
            <a:tailEnd type="arrow"/>
          </a:ln>
        </p:spPr>
        <p:style>
          <a:lnRef idx="3">
            <a:schemeClr val="accent3"/>
          </a:lnRef>
          <a:fillRef idx="0">
            <a:schemeClr val="accent3"/>
          </a:fillRef>
          <a:effectRef idx="2">
            <a:schemeClr val="accent3"/>
          </a:effectRef>
          <a:fontRef idx="minor">
            <a:schemeClr val="tx1"/>
          </a:fontRef>
        </p:style>
      </p:cxnSp>
      <p:cxnSp>
        <p:nvCxnSpPr>
          <p:cNvPr id="273" name="Elbow Connector 272"/>
          <p:cNvCxnSpPr/>
          <p:nvPr/>
        </p:nvCxnSpPr>
        <p:spPr>
          <a:xfrm rot="5400000" flipH="1" flipV="1">
            <a:off x="2820974" y="2392355"/>
            <a:ext cx="1357322" cy="1588"/>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cxnSp>
        <p:nvCxnSpPr>
          <p:cNvPr id="274" name="Elbow Connector 273"/>
          <p:cNvCxnSpPr/>
          <p:nvPr/>
        </p:nvCxnSpPr>
        <p:spPr>
          <a:xfrm rot="5400000" flipH="1" flipV="1">
            <a:off x="2393935" y="2392355"/>
            <a:ext cx="1357322" cy="1588"/>
          </a:xfrm>
          <a:prstGeom prst="bentConnector3">
            <a:avLst>
              <a:gd name="adj1" fmla="val 50000"/>
            </a:avLst>
          </a:prstGeom>
          <a:ln>
            <a:solidFill>
              <a:srgbClr val="92D050"/>
            </a:solidFill>
            <a:headEnd type="none"/>
            <a:tailEnd type="none"/>
          </a:ln>
        </p:spPr>
        <p:style>
          <a:lnRef idx="3">
            <a:schemeClr val="accent3"/>
          </a:lnRef>
          <a:fillRef idx="0">
            <a:schemeClr val="accent3"/>
          </a:fillRef>
          <a:effectRef idx="2">
            <a:schemeClr val="accent3"/>
          </a:effectRef>
          <a:fontRef idx="minor">
            <a:schemeClr val="tx1"/>
          </a:fontRef>
        </p:style>
      </p:cxnSp>
      <p:sp>
        <p:nvSpPr>
          <p:cNvPr id="239" name="AutoShape 80"/>
          <p:cNvSpPr>
            <a:spLocks noChangeArrowheads="1"/>
          </p:cNvSpPr>
          <p:nvPr/>
        </p:nvSpPr>
        <p:spPr bwMode="auto">
          <a:xfrm>
            <a:off x="381000" y="3051196"/>
            <a:ext cx="3733800" cy="7620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uLnTx/>
                <a:uFillTx/>
                <a:latin typeface="Calibri"/>
                <a:ea typeface="+mn-ea"/>
                <a:cs typeface="+mn-cs"/>
              </a:rPr>
              <a:t>Microsoft .NET Framework</a:t>
            </a:r>
          </a:p>
        </p:txBody>
      </p:sp>
      <p:sp>
        <p:nvSpPr>
          <p:cNvPr id="183" name="Flowchart: Document 182"/>
          <p:cNvSpPr/>
          <p:nvPr/>
        </p:nvSpPr>
        <p:spPr>
          <a:xfrm>
            <a:off x="6261112" y="2000240"/>
            <a:ext cx="857256" cy="428628"/>
          </a:xfrm>
          <a:prstGeom prst="flowChartDocument">
            <a:avLst/>
          </a:prstGeom>
          <a:gradFill flip="none" rotWithShape="1">
            <a:gsLst>
              <a:gs pos="0">
                <a:srgbClr val="8064A2">
                  <a:tint val="50000"/>
                  <a:satMod val="300000"/>
                  <a:alpha val="0"/>
                </a:srgbClr>
              </a:gs>
              <a:gs pos="35000">
                <a:srgbClr val="8064A2">
                  <a:tint val="37000"/>
                  <a:satMod val="300000"/>
                </a:srgbClr>
              </a:gs>
              <a:gs pos="100000">
                <a:srgbClr val="8064A2">
                  <a:tint val="15000"/>
                  <a:satMod val="350000"/>
                </a:srgbClr>
              </a:gs>
            </a:gsLst>
            <a:lin ang="16200000" scaled="1"/>
            <a:tileRect/>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a:ea typeface="+mn-ea"/>
                <a:cs typeface="+mn-cs"/>
              </a:rPr>
              <a:t>XML</a:t>
            </a:r>
            <a:endParaRPr kumimoji="0" lang="ar-SA" sz="1800" b="0" i="0" u="none" strike="noStrike" kern="0" cap="none" spc="0" normalizeH="0" baseline="0" noProof="0" dirty="0">
              <a:ln>
                <a:noFill/>
              </a:ln>
              <a:solidFill>
                <a:sysClr val="windowText" lastClr="000000"/>
              </a:solidFill>
              <a:effectLst/>
              <a:uLnTx/>
              <a:uFillTx/>
              <a:latin typeface="Calibri"/>
              <a:ea typeface="+mn-ea"/>
              <a:cs typeface="Arial"/>
            </a:endParaRPr>
          </a:p>
        </p:txBody>
      </p:sp>
      <p:sp>
        <p:nvSpPr>
          <p:cNvPr id="184" name="Flowchart: Document 183"/>
          <p:cNvSpPr/>
          <p:nvPr/>
        </p:nvSpPr>
        <p:spPr>
          <a:xfrm>
            <a:off x="7837510" y="2000240"/>
            <a:ext cx="857256" cy="428628"/>
          </a:xfrm>
          <a:prstGeom prst="flowChartDocument">
            <a:avLst/>
          </a:prstGeom>
          <a:gradFill flip="none" rotWithShape="1">
            <a:gsLst>
              <a:gs pos="0">
                <a:srgbClr val="8064A2">
                  <a:tint val="50000"/>
                  <a:satMod val="300000"/>
                  <a:alpha val="0"/>
                </a:srgbClr>
              </a:gs>
              <a:gs pos="35000">
                <a:srgbClr val="8064A2">
                  <a:tint val="37000"/>
                  <a:satMod val="300000"/>
                </a:srgbClr>
              </a:gs>
              <a:gs pos="100000">
                <a:srgbClr val="8064A2">
                  <a:tint val="15000"/>
                  <a:satMod val="350000"/>
                </a:srgbClr>
              </a:gs>
            </a:gsLst>
            <a:lin ang="16200000" scaled="1"/>
            <a:tileRect/>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a:ea typeface="+mn-ea"/>
                <a:cs typeface="+mn-cs"/>
              </a:rPr>
              <a:t>XML</a:t>
            </a:r>
            <a:endParaRPr kumimoji="0" lang="ar-SA" sz="1800" b="0" i="0" u="none" strike="noStrike" kern="0" cap="none" spc="0" normalizeH="0" baseline="0" noProof="0" dirty="0">
              <a:ln>
                <a:noFill/>
              </a:ln>
              <a:solidFill>
                <a:sysClr val="windowText" lastClr="000000"/>
              </a:solidFill>
              <a:effectLst/>
              <a:uLnTx/>
              <a:uFillTx/>
              <a:latin typeface="Calibri"/>
              <a:ea typeface="+mn-ea"/>
              <a:cs typeface="Arial"/>
            </a:endParaRPr>
          </a:p>
        </p:txBody>
      </p:sp>
      <p:cxnSp>
        <p:nvCxnSpPr>
          <p:cNvPr id="275" name="Elbow Connector 274"/>
          <p:cNvCxnSpPr/>
          <p:nvPr/>
        </p:nvCxnSpPr>
        <p:spPr>
          <a:xfrm rot="5400000" flipH="1" flipV="1">
            <a:off x="4500562"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76" name="Elbow Connector 275"/>
          <p:cNvCxnSpPr/>
          <p:nvPr/>
        </p:nvCxnSpPr>
        <p:spPr>
          <a:xfrm rot="5400000" flipH="1" flipV="1">
            <a:off x="4929190"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77" name="Elbow Connector 276"/>
          <p:cNvCxnSpPr/>
          <p:nvPr/>
        </p:nvCxnSpPr>
        <p:spPr>
          <a:xfrm rot="5400000" flipH="1" flipV="1">
            <a:off x="4714876"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78" name="Elbow Connector 277"/>
          <p:cNvCxnSpPr/>
          <p:nvPr/>
        </p:nvCxnSpPr>
        <p:spPr>
          <a:xfrm rot="5400000" flipH="1" flipV="1">
            <a:off x="6000760"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79" name="Elbow Connector 278"/>
          <p:cNvCxnSpPr/>
          <p:nvPr/>
        </p:nvCxnSpPr>
        <p:spPr>
          <a:xfrm rot="5400000" flipH="1" flipV="1">
            <a:off x="6429388"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80" name="Elbow Connector 279"/>
          <p:cNvCxnSpPr/>
          <p:nvPr/>
        </p:nvCxnSpPr>
        <p:spPr>
          <a:xfrm rot="5400000" flipH="1" flipV="1">
            <a:off x="6215074"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81" name="Elbow Connector 280"/>
          <p:cNvCxnSpPr/>
          <p:nvPr/>
        </p:nvCxnSpPr>
        <p:spPr>
          <a:xfrm rot="5400000" flipH="1" flipV="1">
            <a:off x="7486670"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82" name="Elbow Connector 281"/>
          <p:cNvCxnSpPr/>
          <p:nvPr/>
        </p:nvCxnSpPr>
        <p:spPr>
          <a:xfrm rot="5400000" flipH="1" flipV="1">
            <a:off x="7915298"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cxnSp>
        <p:nvCxnSpPr>
          <p:cNvPr id="283" name="Elbow Connector 282"/>
          <p:cNvCxnSpPr/>
          <p:nvPr/>
        </p:nvCxnSpPr>
        <p:spPr>
          <a:xfrm rot="5400000" flipH="1" flipV="1">
            <a:off x="7700984" y="4500570"/>
            <a:ext cx="1000132" cy="1588"/>
          </a:xfrm>
          <a:prstGeom prst="bentConnector3">
            <a:avLst>
              <a:gd name="adj1" fmla="val 50000"/>
            </a:avLst>
          </a:prstGeom>
          <a:ln>
            <a:solidFill>
              <a:srgbClr val="00B0F0"/>
            </a:solidFill>
            <a:headEnd type="arrow"/>
            <a:tailEnd type="arrow"/>
          </a:ln>
        </p:spPr>
        <p:style>
          <a:lnRef idx="3">
            <a:schemeClr val="accent5"/>
          </a:lnRef>
          <a:fillRef idx="0">
            <a:schemeClr val="accent5"/>
          </a:fillRef>
          <a:effectRef idx="2">
            <a:schemeClr val="accent5"/>
          </a:effectRef>
          <a:fontRef idx="minor">
            <a:schemeClr val="tx1"/>
          </a:fontRef>
        </p:style>
      </p:cxnSp>
      <p:sp>
        <p:nvSpPr>
          <p:cNvPr id="246" name="Flowchart: Document 245"/>
          <p:cNvSpPr/>
          <p:nvPr/>
        </p:nvSpPr>
        <p:spPr>
          <a:xfrm>
            <a:off x="4786314" y="4286256"/>
            <a:ext cx="857256" cy="428628"/>
          </a:xfrm>
          <a:prstGeom prst="flowChartDocument">
            <a:avLst/>
          </a:prstGeom>
          <a:gradFill rotWithShape="1">
            <a:gsLst>
              <a:gs pos="0">
                <a:srgbClr val="4F81BD">
                  <a:tint val="50000"/>
                  <a:satMod val="300000"/>
                  <a:alpha val="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a:ea typeface="+mn-ea"/>
                <a:cs typeface="+mn-cs"/>
              </a:rPr>
              <a:t>XML</a:t>
            </a:r>
            <a:endParaRPr kumimoji="0" lang="ar-SA" sz="1800" b="0" i="0" u="none" strike="noStrike" kern="0" cap="none" spc="0" normalizeH="0" baseline="0" noProof="0" dirty="0">
              <a:ln>
                <a:noFill/>
              </a:ln>
              <a:solidFill>
                <a:sysClr val="windowText" lastClr="000000"/>
              </a:solidFill>
              <a:effectLst/>
              <a:uLnTx/>
              <a:uFillTx/>
              <a:latin typeface="Calibri"/>
              <a:ea typeface="+mn-ea"/>
              <a:cs typeface="Arial"/>
            </a:endParaRPr>
          </a:p>
        </p:txBody>
      </p:sp>
      <p:sp>
        <p:nvSpPr>
          <p:cNvPr id="247" name="Flowchart: Document 246"/>
          <p:cNvSpPr/>
          <p:nvPr/>
        </p:nvSpPr>
        <p:spPr>
          <a:xfrm>
            <a:off x="6286512" y="4286256"/>
            <a:ext cx="857256" cy="428628"/>
          </a:xfrm>
          <a:prstGeom prst="flowChartDocument">
            <a:avLst/>
          </a:prstGeom>
          <a:gradFill rotWithShape="1">
            <a:gsLst>
              <a:gs pos="0">
                <a:srgbClr val="4F81BD">
                  <a:tint val="50000"/>
                  <a:satMod val="300000"/>
                  <a:alpha val="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a:ea typeface="+mn-ea"/>
                <a:cs typeface="+mn-cs"/>
              </a:rPr>
              <a:t>XML</a:t>
            </a:r>
            <a:endParaRPr kumimoji="0" lang="ar-SA" sz="1800" b="0" i="0" u="none" strike="noStrike" kern="0" cap="none" spc="0" normalizeH="0" baseline="0" noProof="0" dirty="0">
              <a:ln>
                <a:noFill/>
              </a:ln>
              <a:solidFill>
                <a:sysClr val="windowText" lastClr="000000"/>
              </a:solidFill>
              <a:effectLst/>
              <a:uLnTx/>
              <a:uFillTx/>
              <a:latin typeface="Calibri"/>
              <a:ea typeface="+mn-ea"/>
              <a:cs typeface="Arial"/>
            </a:endParaRPr>
          </a:p>
        </p:txBody>
      </p:sp>
      <p:sp>
        <p:nvSpPr>
          <p:cNvPr id="248" name="Flowchart: Document 247"/>
          <p:cNvSpPr/>
          <p:nvPr/>
        </p:nvSpPr>
        <p:spPr>
          <a:xfrm>
            <a:off x="7772422" y="4286256"/>
            <a:ext cx="857256" cy="428628"/>
          </a:xfrm>
          <a:prstGeom prst="flowChartDocument">
            <a:avLst/>
          </a:prstGeom>
          <a:gradFill rotWithShape="1">
            <a:gsLst>
              <a:gs pos="0">
                <a:srgbClr val="4F81BD">
                  <a:tint val="50000"/>
                  <a:satMod val="300000"/>
                  <a:alpha val="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a:ea typeface="+mn-ea"/>
                <a:cs typeface="+mn-cs"/>
              </a:rPr>
              <a:t>XML</a:t>
            </a:r>
            <a:endParaRPr kumimoji="0" lang="ar-SA" sz="1800" b="0" i="0" u="none" strike="noStrike" kern="0" cap="none" spc="0" normalizeH="0" baseline="0" noProof="0" dirty="0">
              <a:ln>
                <a:noFill/>
              </a:ln>
              <a:solidFill>
                <a:sysClr val="windowText" lastClr="000000"/>
              </a:solidFill>
              <a:effectLst/>
              <a:uLnTx/>
              <a:uFillTx/>
              <a:latin typeface="Calibri"/>
              <a:ea typeface="+mn-ea"/>
              <a:cs typeface="Arial"/>
            </a:endParaRPr>
          </a:p>
        </p:txBody>
      </p:sp>
      <p:sp>
        <p:nvSpPr>
          <p:cNvPr id="292" name="AutoShape 101"/>
          <p:cNvSpPr>
            <a:spLocks noChangeArrowheads="1"/>
          </p:cNvSpPr>
          <p:nvPr/>
        </p:nvSpPr>
        <p:spPr bwMode="auto">
          <a:xfrm>
            <a:off x="304800" y="5286388"/>
            <a:ext cx="8686800" cy="1071570"/>
          </a:xfrm>
          <a:prstGeom prst="flowChartAlternateProcess">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4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293" name="AutoShape 102"/>
          <p:cNvSpPr>
            <a:spLocks noChangeArrowheads="1"/>
          </p:cNvSpPr>
          <p:nvPr/>
        </p:nvSpPr>
        <p:spPr bwMode="auto">
          <a:xfrm>
            <a:off x="500034" y="5072074"/>
            <a:ext cx="1528746" cy="609600"/>
          </a:xfrm>
          <a:prstGeom prst="flowChartAlternateProcess">
            <a:avLst/>
          </a:prstGeom>
          <a:gradFill rotWithShape="1">
            <a:gsLst>
              <a:gs pos="50000">
                <a:srgbClr val="9BBB59">
                  <a:shade val="51000"/>
                  <a:satMod val="130000"/>
                  <a:alpha val="37000"/>
                </a:srgbClr>
              </a:gs>
              <a:gs pos="80000">
                <a:srgbClr val="9BBB59">
                  <a:shade val="93000"/>
                  <a:satMod val="130000"/>
                </a:srgbClr>
              </a:gs>
              <a:gs pos="100000">
                <a:srgbClr val="9BBB5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CLR </a:t>
            </a:r>
            <a:r>
              <a:rPr kumimoji="0" lang="en-US" sz="1600" b="1" i="0" u="none" strike="noStrike" kern="0" cap="none" spc="0" normalizeH="0" baseline="0" noProof="0" dirty="0" err="1">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Interop</a:t>
            </a:r>
            <a:endParaRPr kumimoji="0" lang="en-US" sz="16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294" name="AutoShape 103"/>
          <p:cNvSpPr>
            <a:spLocks noChangeArrowheads="1"/>
          </p:cNvSpPr>
          <p:nvPr/>
        </p:nvSpPr>
        <p:spPr bwMode="auto">
          <a:xfrm>
            <a:off x="2428876" y="5072074"/>
            <a:ext cx="1714496" cy="609600"/>
          </a:xfrm>
          <a:prstGeom prst="flowChartAlternateProcess">
            <a:avLst/>
          </a:prstGeom>
          <a:gradFill flip="none" rotWithShape="1">
            <a:gsLst>
              <a:gs pos="52000">
                <a:srgbClr val="9BBB59">
                  <a:shade val="51000"/>
                  <a:satMod val="130000"/>
                  <a:alpha val="37000"/>
                </a:srgbClr>
              </a:gs>
              <a:gs pos="80000">
                <a:srgbClr val="9BBB59">
                  <a:shade val="93000"/>
                  <a:satMod val="130000"/>
                </a:srgbClr>
              </a:gs>
              <a:gs pos="100000">
                <a:srgbClr val="9BBB59">
                  <a:shade val="94000"/>
                  <a:satMod val="135000"/>
                </a:srgbClr>
              </a:gs>
            </a:gsLst>
            <a:lin ang="16200000" scaled="0"/>
            <a:tileRect/>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a:t>
            </a: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NET Business</a:t>
            </a:r>
            <a:b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b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Connector</a:t>
            </a:r>
            <a:endPar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endParaRPr>
          </a:p>
        </p:txBody>
      </p:sp>
      <p:sp>
        <p:nvSpPr>
          <p:cNvPr id="295" name="AutoShape 104"/>
          <p:cNvSpPr>
            <a:spLocks noChangeArrowheads="1"/>
          </p:cNvSpPr>
          <p:nvPr/>
        </p:nvSpPr>
        <p:spPr bwMode="auto">
          <a:xfrm>
            <a:off x="4419600" y="5121488"/>
            <a:ext cx="4438680" cy="714380"/>
          </a:xfrm>
          <a:prstGeom prst="flowChartAlternateProcess">
            <a:avLst/>
          </a:prstGeom>
          <a:gradFill rotWithShape="1">
            <a:gsLst>
              <a:gs pos="0">
                <a:srgbClr val="9BBB59">
                  <a:shade val="51000"/>
                  <a:satMod val="130000"/>
                  <a:alpha val="53000"/>
                </a:srgbClr>
              </a:gs>
              <a:gs pos="80000">
                <a:srgbClr val="9BBB59">
                  <a:shade val="93000"/>
                  <a:satMod val="130000"/>
                </a:srgbClr>
              </a:gs>
              <a:gs pos="100000">
                <a:srgbClr val="9BBB5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4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296" name="AutoShape 105"/>
          <p:cNvSpPr>
            <a:spLocks noChangeArrowheads="1"/>
          </p:cNvSpPr>
          <p:nvPr/>
        </p:nvSpPr>
        <p:spPr bwMode="auto">
          <a:xfrm>
            <a:off x="4572000" y="4978611"/>
            <a:ext cx="1295400" cy="533400"/>
          </a:xfrm>
          <a:prstGeom prst="flowChartAlternateProcess">
            <a:avLst/>
          </a:prstGeom>
          <a:gradFill rotWithShape="1">
            <a:gsLst>
              <a:gs pos="50000">
                <a:srgbClr val="4BACC6">
                  <a:shade val="51000"/>
                  <a:satMod val="130000"/>
                  <a:alpha val="35000"/>
                </a:srgbClr>
              </a:gs>
              <a:gs pos="80000">
                <a:srgbClr val="4BACC6">
                  <a:shade val="93000"/>
                  <a:satMod val="130000"/>
                </a:srgbClr>
              </a:gs>
              <a:gs pos="100000">
                <a:srgbClr val="4BACC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Web Services</a:t>
            </a:r>
          </a:p>
        </p:txBody>
      </p:sp>
      <p:sp>
        <p:nvSpPr>
          <p:cNvPr id="297" name="AutoShape 106"/>
          <p:cNvSpPr>
            <a:spLocks noChangeArrowheads="1"/>
          </p:cNvSpPr>
          <p:nvPr/>
        </p:nvSpPr>
        <p:spPr bwMode="auto">
          <a:xfrm>
            <a:off x="6019800" y="4978611"/>
            <a:ext cx="2767042" cy="533400"/>
          </a:xfrm>
          <a:prstGeom prst="flowChartAlternateProcess">
            <a:avLst/>
          </a:prstGeom>
          <a:gradFill rotWithShape="1">
            <a:gsLst>
              <a:gs pos="50000">
                <a:srgbClr val="4BACC6">
                  <a:shade val="51000"/>
                  <a:satMod val="130000"/>
                  <a:alpha val="35000"/>
                </a:srgbClr>
              </a:gs>
              <a:gs pos="80000">
                <a:srgbClr val="4BACC6">
                  <a:shade val="93000"/>
                  <a:satMod val="130000"/>
                </a:srgbClr>
              </a:gs>
              <a:gs pos="100000">
                <a:srgbClr val="4BACC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Asynchronous Adapters</a:t>
            </a:r>
          </a:p>
        </p:txBody>
      </p:sp>
      <p:sp>
        <p:nvSpPr>
          <p:cNvPr id="298" name="Text Box 107"/>
          <p:cNvSpPr txBox="1">
            <a:spLocks noChangeArrowheads="1"/>
          </p:cNvSpPr>
          <p:nvPr/>
        </p:nvSpPr>
        <p:spPr bwMode="auto">
          <a:xfrm>
            <a:off x="4429124" y="5500702"/>
            <a:ext cx="4357718" cy="307777"/>
          </a:xfrm>
          <a:prstGeom prst="rect">
            <a:avLst/>
          </a:prstGeom>
          <a:noFill/>
          <a:ln w="9525" algn="ctr">
            <a:noFill/>
            <a:miter lim="800000"/>
            <a:headEnd/>
            <a:tailEnd/>
          </a:ln>
          <a:effectLst/>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rPr>
              <a:t>Application Integration Framework (AIF)</a:t>
            </a:r>
            <a:endParaRPr kumimoji="0" lang="en-US" sz="1400" b="1" i="0" u="none" strike="noStrike" kern="0" cap="none" spc="0" normalizeH="0" baseline="0" noProof="0" dirty="0">
              <a:ln>
                <a:noFill/>
              </a:ln>
              <a:solidFill>
                <a:sysClr val="window" lastClr="FFFFFF"/>
              </a:solidFill>
              <a:effectLst>
                <a:outerShdw blurRad="38100" dist="38100" dir="2700000" algn="tl">
                  <a:srgbClr val="000000">
                    <a:alpha val="43137"/>
                  </a:srgbClr>
                </a:outerShdw>
              </a:effectLst>
              <a:uLnTx/>
              <a:uFillTx/>
            </a:endParaRPr>
          </a:p>
        </p:txBody>
      </p:sp>
      <p:sp>
        <p:nvSpPr>
          <p:cNvPr id="299" name="Text Box 108"/>
          <p:cNvSpPr txBox="1">
            <a:spLocks noChangeArrowheads="1"/>
          </p:cNvSpPr>
          <p:nvPr/>
        </p:nvSpPr>
        <p:spPr bwMode="auto">
          <a:xfrm>
            <a:off x="304800" y="5929330"/>
            <a:ext cx="8686800" cy="400110"/>
          </a:xfrm>
          <a:prstGeom prst="rect">
            <a:avLst/>
          </a:prstGeom>
          <a:noFill/>
          <a:ln w="9525" algn="ctr">
            <a:noFill/>
            <a:miter lim="800000"/>
            <a:headEnd/>
            <a:tailEnd/>
          </a:ln>
          <a:effectLst/>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300" normalizeH="0" baseline="0" noProof="0" dirty="0">
                <a:ln>
                  <a:noFill/>
                </a:ln>
                <a:solidFill>
                  <a:sysClr val="window" lastClr="FFFFFF"/>
                </a:solidFill>
                <a:effectLst>
                  <a:outerShdw blurRad="38100" dist="38100" dir="2700000" algn="tl">
                    <a:srgbClr val="000000">
                      <a:alpha val="43137"/>
                    </a:srgbClr>
                  </a:outerShdw>
                </a:effectLst>
                <a:uLnTx/>
                <a:uFillTx/>
              </a:rPr>
              <a:t>Microsoft Dynamics AX</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381000"/>
          </a:xfrm>
        </p:spPr>
        <p:txBody>
          <a:bodyPr/>
          <a:lstStyle/>
          <a:p>
            <a:r>
              <a:rPr lang="en-US" dirty="0" smtClean="0"/>
              <a:t>Application Integration Framework (AIF)</a:t>
            </a:r>
            <a:endParaRPr lang="ar-SA" dirty="0"/>
          </a:p>
        </p:txBody>
      </p:sp>
      <p:sp>
        <p:nvSpPr>
          <p:cNvPr id="3" name="Content Placeholder 2"/>
          <p:cNvSpPr>
            <a:spLocks noGrp="1"/>
          </p:cNvSpPr>
          <p:nvPr>
            <p:ph idx="1"/>
          </p:nvPr>
        </p:nvSpPr>
        <p:spPr/>
        <p:txBody>
          <a:bodyPr/>
          <a:lstStyle/>
          <a:p>
            <a:r>
              <a:rPr lang="en-US" dirty="0" smtClean="0"/>
              <a:t>XML is used to exchange data in AIF</a:t>
            </a:r>
          </a:p>
          <a:p>
            <a:endParaRPr lang="en-US" dirty="0" smtClean="0"/>
          </a:p>
          <a:p>
            <a:r>
              <a:rPr lang="en-US" dirty="0" smtClean="0"/>
              <a:t>Composed of:</a:t>
            </a:r>
          </a:p>
          <a:p>
            <a:pPr lvl="1"/>
            <a:r>
              <a:rPr lang="en-US" dirty="0" smtClean="0"/>
              <a:t>Services </a:t>
            </a:r>
          </a:p>
          <a:p>
            <a:pPr lvl="1"/>
            <a:r>
              <a:rPr lang="en-US" dirty="0" smtClean="0"/>
              <a:t>Document services</a:t>
            </a:r>
          </a:p>
          <a:p>
            <a:pPr lvl="2"/>
            <a:r>
              <a:rPr lang="en-US" dirty="0" smtClean="0"/>
              <a:t>Adapter-based exchange </a:t>
            </a:r>
          </a:p>
          <a:p>
            <a:pPr marL="1714500" lvl="3" indent="-342900">
              <a:buFont typeface="+mj-lt"/>
              <a:buAutoNum type="arabicPeriod"/>
            </a:pPr>
            <a:r>
              <a:rPr lang="en-US" dirty="0" smtClean="0"/>
              <a:t>Microsoft BizTalk Server Adapter</a:t>
            </a:r>
          </a:p>
          <a:p>
            <a:pPr marL="1714500" lvl="3" indent="-342900">
              <a:buFont typeface="+mj-lt"/>
              <a:buAutoNum type="arabicPeriod"/>
            </a:pPr>
            <a:r>
              <a:rPr lang="en-US" dirty="0" smtClean="0"/>
              <a:t>File Adapter</a:t>
            </a:r>
          </a:p>
          <a:p>
            <a:pPr marL="1714500" lvl="3" indent="-342900">
              <a:buFont typeface="+mj-lt"/>
              <a:buAutoNum type="arabicPeriod"/>
            </a:pPr>
            <a:r>
              <a:rPr lang="en-US" dirty="0" smtClean="0"/>
              <a:t>MSMQ Adapter</a:t>
            </a:r>
          </a:p>
          <a:p>
            <a:pPr lvl="2"/>
            <a:r>
              <a:rPr lang="en-US" dirty="0" smtClean="0"/>
              <a:t>Web services-based exchange</a:t>
            </a:r>
          </a:p>
          <a:p>
            <a:pPr lvl="1"/>
            <a:r>
              <a:rPr lang="en-US" dirty="0" smtClean="0"/>
              <a:t>Consume web services</a:t>
            </a:r>
          </a:p>
          <a:p>
            <a:pPr lvl="1"/>
            <a:endParaRPr lang="en-US" dirty="0" smtClean="0"/>
          </a:p>
          <a:p>
            <a:pPr lvl="1"/>
            <a:endParaRPr lang="en-US" dirty="0" smtClean="0"/>
          </a:p>
          <a:p>
            <a:pPr lvl="2"/>
            <a:endParaRPr lang="en-US" dirty="0" smtClean="0"/>
          </a:p>
          <a:p>
            <a:pPr lvl="2"/>
            <a:endParaRPr lang="ar-SA"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609600"/>
          </a:xfrm>
        </p:spPr>
        <p:txBody>
          <a:bodyPr/>
          <a:lstStyle/>
          <a:p>
            <a:r>
              <a:rPr lang="en-US" dirty="0" smtClean="0"/>
              <a:t>AIF Architecture</a:t>
            </a:r>
            <a:endParaRPr lang="ar-SA" dirty="0"/>
          </a:p>
        </p:txBody>
      </p:sp>
      <p:sp>
        <p:nvSpPr>
          <p:cNvPr id="53" name="AutoShape 101"/>
          <p:cNvSpPr>
            <a:spLocks noChangeArrowheads="1"/>
          </p:cNvSpPr>
          <p:nvPr/>
        </p:nvSpPr>
        <p:spPr bwMode="auto">
          <a:xfrm>
            <a:off x="304800" y="5857892"/>
            <a:ext cx="8686800" cy="714380"/>
          </a:xfrm>
          <a:prstGeom prst="flowChartAlternateProcess">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Dynamics AX business logic (X++)</a:t>
            </a:r>
            <a:endParaRPr kumimoji="0" lang="ar-SA"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sp>
        <p:nvSpPr>
          <p:cNvPr id="55" name="AutoShape 101"/>
          <p:cNvSpPr>
            <a:spLocks noChangeArrowheads="1"/>
          </p:cNvSpPr>
          <p:nvPr/>
        </p:nvSpPr>
        <p:spPr bwMode="auto">
          <a:xfrm>
            <a:off x="288956" y="4429132"/>
            <a:ext cx="8686800" cy="71438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Document services and Dynamics AX services (X++)</a:t>
            </a:r>
            <a:endParaRPr kumimoji="0" lang="ar-SA"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sp>
        <p:nvSpPr>
          <p:cNvPr id="56" name="AutoShape 101"/>
          <p:cNvSpPr>
            <a:spLocks noChangeArrowheads="1"/>
          </p:cNvSpPr>
          <p:nvPr/>
        </p:nvSpPr>
        <p:spPr bwMode="auto">
          <a:xfrm>
            <a:off x="285720" y="5143512"/>
            <a:ext cx="8705880" cy="714380"/>
          </a:xfrm>
          <a:prstGeom prst="flowChartAlternateProcess">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Integration</a:t>
            </a:r>
            <a:r>
              <a:rPr kumimoji="0" lang="en-US" sz="1800" b="1" i="0" u="none" strike="noStrike" kern="0" cap="none" spc="0" normalizeH="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 Layer and </a:t>
            </a:r>
            <a:r>
              <a:rPr kumimoji="0" lang="en-US"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Services configurations </a:t>
            </a:r>
            <a:r>
              <a:rPr kumimoji="0" lang="en-US"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(X++)</a:t>
            </a:r>
            <a:endParaRPr kumimoji="0" lang="ar-SA" sz="18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sp>
        <p:nvSpPr>
          <p:cNvPr id="57" name="AutoShape 101"/>
          <p:cNvSpPr>
            <a:spLocks noChangeArrowheads="1"/>
          </p:cNvSpPr>
          <p:nvPr/>
        </p:nvSpPr>
        <p:spPr bwMode="auto">
          <a:xfrm>
            <a:off x="357158" y="3019420"/>
            <a:ext cx="4000528" cy="714380"/>
          </a:xfrm>
          <a:prstGeom prst="flowChartAlternate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Dynamics AX Web Services</a:t>
            </a:r>
            <a:b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b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(Microsoft .NET Framework)</a:t>
            </a:r>
            <a:endParaRPr kumimoji="0" lang="ar-SA"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sp>
        <p:nvSpPr>
          <p:cNvPr id="58" name="AutoShape 101"/>
          <p:cNvSpPr>
            <a:spLocks noChangeArrowheads="1"/>
          </p:cNvSpPr>
          <p:nvPr/>
        </p:nvSpPr>
        <p:spPr bwMode="auto">
          <a:xfrm>
            <a:off x="5000628" y="3019420"/>
            <a:ext cx="4000528" cy="714380"/>
          </a:xfrm>
          <a:prstGeom prst="flowChartAlternateProcess">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Dynamics AX messaging gateway (X++)</a:t>
            </a:r>
            <a:endParaRPr kumimoji="0" lang="ar-SA" sz="16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pic>
        <p:nvPicPr>
          <p:cNvPr id="59" name="Picture 2" descr="http://www.marmalademoon.com/wp/wp-content/uploads/autumn-oak-yellow-folder-icon-2.png"/>
          <p:cNvPicPr>
            <a:picLocks noChangeAspect="1" noChangeArrowheads="1"/>
          </p:cNvPicPr>
          <p:nvPr/>
        </p:nvPicPr>
        <p:blipFill>
          <a:blip r:embed="rId2" cstate="print"/>
          <a:srcRect/>
          <a:stretch>
            <a:fillRect/>
          </a:stretch>
        </p:blipFill>
        <p:spPr bwMode="auto">
          <a:xfrm>
            <a:off x="6400800" y="1348794"/>
            <a:ext cx="1104900" cy="1076906"/>
          </a:xfrm>
          <a:prstGeom prst="rect">
            <a:avLst/>
          </a:prstGeom>
          <a:noFill/>
        </p:spPr>
      </p:pic>
      <p:sp>
        <p:nvSpPr>
          <p:cNvPr id="60" name="Rectangle 59"/>
          <p:cNvSpPr/>
          <p:nvPr/>
        </p:nvSpPr>
        <p:spPr>
          <a:xfrm>
            <a:off x="5229220" y="1238012"/>
            <a:ext cx="714380" cy="1000132"/>
          </a:xfrm>
          <a:prstGeom prst="rect">
            <a:avLst/>
          </a:prstGeom>
          <a:solidFill>
            <a:srgbClr val="4F81BD"/>
          </a:solidFill>
          <a:ln w="25400" cap="flat" cmpd="sng" algn="ctr">
            <a:solidFill>
              <a:srgbClr val="4F81BD">
                <a:shade val="50000"/>
              </a:srgbClr>
            </a:solidFill>
            <a:prstDash val="solid"/>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smtClean="0">
              <a:ln>
                <a:noFill/>
              </a:ln>
              <a:solidFill>
                <a:sysClr val="window" lastClr="FFFFFF"/>
              </a:solidFill>
              <a:effectLst/>
              <a:uLnTx/>
              <a:uFillTx/>
              <a:latin typeface="Calibri"/>
              <a:ea typeface="+mn-ea"/>
              <a:cs typeface="Arial"/>
            </a:endParaRPr>
          </a:p>
        </p:txBody>
      </p:sp>
      <p:cxnSp>
        <p:nvCxnSpPr>
          <p:cNvPr id="61" name="Straight Connector 60"/>
          <p:cNvCxnSpPr/>
          <p:nvPr/>
        </p:nvCxnSpPr>
        <p:spPr>
          <a:xfrm>
            <a:off x="5229220" y="1523764"/>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cxnSp>
        <p:nvCxnSpPr>
          <p:cNvPr id="62" name="Straight Connector 61"/>
          <p:cNvCxnSpPr/>
          <p:nvPr/>
        </p:nvCxnSpPr>
        <p:spPr>
          <a:xfrm>
            <a:off x="5229220" y="1676164"/>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cxnSp>
        <p:nvCxnSpPr>
          <p:cNvPr id="63" name="Straight Connector 62"/>
          <p:cNvCxnSpPr/>
          <p:nvPr/>
        </p:nvCxnSpPr>
        <p:spPr>
          <a:xfrm>
            <a:off x="5229220" y="1809516"/>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cxnSp>
        <p:nvCxnSpPr>
          <p:cNvPr id="64" name="Straight Connector 63"/>
          <p:cNvCxnSpPr/>
          <p:nvPr/>
        </p:nvCxnSpPr>
        <p:spPr>
          <a:xfrm>
            <a:off x="5229220" y="1952392"/>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cxnSp>
        <p:nvCxnSpPr>
          <p:cNvPr id="65" name="Straight Connector 64"/>
          <p:cNvCxnSpPr/>
          <p:nvPr/>
        </p:nvCxnSpPr>
        <p:spPr>
          <a:xfrm>
            <a:off x="5229220" y="2095268"/>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cxnSp>
        <p:nvCxnSpPr>
          <p:cNvPr id="66" name="Straight Connector 65"/>
          <p:cNvCxnSpPr/>
          <p:nvPr/>
        </p:nvCxnSpPr>
        <p:spPr>
          <a:xfrm>
            <a:off x="5229220" y="1380888"/>
            <a:ext cx="714380" cy="0"/>
          </a:xfrm>
          <a:prstGeom prst="line">
            <a:avLst/>
          </a:prstGeom>
          <a:noFill/>
          <a:ln w="38100" cap="flat" cmpd="sng" algn="ctr">
            <a:solidFill>
              <a:sysClr val="windowText" lastClr="000000"/>
            </a:solidFill>
            <a:prstDash val="solid"/>
          </a:ln>
          <a:effectLst>
            <a:outerShdw blurRad="40000" dist="23000" dir="5400000" rotWithShape="0">
              <a:srgbClr val="000000">
                <a:alpha val="35000"/>
              </a:srgbClr>
            </a:outerShdw>
          </a:effectLst>
        </p:spPr>
      </p:cxnSp>
      <p:sp>
        <p:nvSpPr>
          <p:cNvPr id="67" name="Rectangle 66"/>
          <p:cNvSpPr/>
          <p:nvPr/>
        </p:nvSpPr>
        <p:spPr>
          <a:xfrm>
            <a:off x="7643834" y="962016"/>
            <a:ext cx="1285884" cy="1285884"/>
          </a:xfrm>
          <a:prstGeom prst="rect">
            <a:avLst/>
          </a:prstGeom>
          <a:solidFill>
            <a:srgbClr val="4BACC6"/>
          </a:solidFill>
          <a:ln w="25400" cap="flat" cmpd="sng" algn="ctr">
            <a:solidFill>
              <a:srgbClr val="4BACC6">
                <a:shade val="50000"/>
              </a:srgbClr>
            </a:solidFill>
            <a:prstDash val="solid"/>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mn-cs"/>
              </a:rPr>
              <a:t>Microsoft BizTalk Server 2006 R2</a:t>
            </a:r>
            <a:endParaRPr kumimoji="0" lang="ar-SA" sz="1400" b="1" i="0" u="none" strike="noStrike" kern="0" cap="none" spc="0" normalizeH="0" baseline="0" noProof="0" dirty="0" smtClean="0">
              <a:ln>
                <a:noFill/>
              </a:ln>
              <a:solidFill>
                <a:sysClr val="window" lastClr="FFFFFF"/>
              </a:solidFill>
              <a:effectLst>
                <a:outerShdw blurRad="38100" dist="38100" dir="2700000" algn="tl">
                  <a:srgbClr val="000000">
                    <a:alpha val="43137"/>
                  </a:srgbClr>
                </a:outerShdw>
              </a:effectLst>
              <a:uLnTx/>
              <a:uFillTx/>
              <a:latin typeface="Calibri"/>
              <a:ea typeface="+mn-ea"/>
              <a:cs typeface="Arial"/>
            </a:endParaRPr>
          </a:p>
        </p:txBody>
      </p:sp>
      <p:cxnSp>
        <p:nvCxnSpPr>
          <p:cNvPr id="68" name="Straight Arrow Connector 67"/>
          <p:cNvCxnSpPr/>
          <p:nvPr/>
        </p:nvCxnSpPr>
        <p:spPr>
          <a:xfrm rot="5400000">
            <a:off x="6571867" y="2642793"/>
            <a:ext cx="715174" cy="1588"/>
          </a:xfrm>
          <a:prstGeom prst="straightConnector1">
            <a:avLst/>
          </a:prstGeom>
          <a:noFill/>
          <a:ln w="38100" cap="flat" cmpd="sng" algn="ctr">
            <a:solidFill>
              <a:srgbClr val="F79646"/>
            </a:solidFill>
            <a:prstDash val="solid"/>
            <a:headEnd type="arrow" w="lg" len="lg"/>
            <a:tailEnd type="arrow" w="lg" len="lg"/>
          </a:ln>
          <a:effectLst>
            <a:outerShdw blurRad="40000" dist="23000" dir="5400000" rotWithShape="0">
              <a:srgbClr val="000000">
                <a:alpha val="35000"/>
              </a:srgbClr>
            </a:outerShdw>
          </a:effectLst>
        </p:spPr>
      </p:cxnSp>
      <p:sp>
        <p:nvSpPr>
          <p:cNvPr id="69" name="Text Box 39"/>
          <p:cNvSpPr txBox="1">
            <a:spLocks noChangeArrowheads="1"/>
          </p:cNvSpPr>
          <p:nvPr/>
        </p:nvSpPr>
        <p:spPr bwMode="auto">
          <a:xfrm>
            <a:off x="6286512" y="849868"/>
            <a:ext cx="1285884" cy="369332"/>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File system</a:t>
            </a:r>
          </a:p>
        </p:txBody>
      </p:sp>
      <p:sp>
        <p:nvSpPr>
          <p:cNvPr id="92" name="Text Box 39"/>
          <p:cNvSpPr txBox="1">
            <a:spLocks noChangeArrowheads="1"/>
          </p:cNvSpPr>
          <p:nvPr/>
        </p:nvSpPr>
        <p:spPr bwMode="auto">
          <a:xfrm>
            <a:off x="4962516" y="838200"/>
            <a:ext cx="1285884" cy="369332"/>
          </a:xfrm>
          <a:prstGeom prst="rect">
            <a:avLst/>
          </a:prstGeom>
          <a:noFill/>
          <a:ln w="9525">
            <a:noFill/>
            <a:miter lim="800000"/>
            <a:headEnd/>
            <a:tailEnd/>
          </a:ln>
          <a:effectLst/>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MSMQ</a:t>
            </a:r>
          </a:p>
        </p:txBody>
      </p:sp>
      <p:cxnSp>
        <p:nvCxnSpPr>
          <p:cNvPr id="93" name="Straight Arrow Connector 92"/>
          <p:cNvCxnSpPr/>
          <p:nvPr/>
        </p:nvCxnSpPr>
        <p:spPr>
          <a:xfrm rot="5400000">
            <a:off x="7929983" y="2643587"/>
            <a:ext cx="715174" cy="1588"/>
          </a:xfrm>
          <a:prstGeom prst="straightConnector1">
            <a:avLst/>
          </a:prstGeom>
          <a:noFill/>
          <a:ln w="38100" cap="flat" cmpd="sng" algn="ctr">
            <a:solidFill>
              <a:srgbClr val="F79646"/>
            </a:solidFill>
            <a:prstDash val="solid"/>
            <a:headEnd type="arrow" w="lg" len="lg"/>
            <a:tailEnd type="arrow" w="lg" len="lg"/>
          </a:ln>
          <a:effectLst>
            <a:outerShdw blurRad="40000" dist="23000" dir="5400000" rotWithShape="0">
              <a:srgbClr val="000000">
                <a:alpha val="35000"/>
              </a:srgbClr>
            </a:outerShdw>
          </a:effectLst>
        </p:spPr>
      </p:cxnSp>
      <p:cxnSp>
        <p:nvCxnSpPr>
          <p:cNvPr id="94" name="Straight Arrow Connector 93"/>
          <p:cNvCxnSpPr/>
          <p:nvPr/>
        </p:nvCxnSpPr>
        <p:spPr>
          <a:xfrm rot="5400000">
            <a:off x="5215339" y="2643587"/>
            <a:ext cx="715174" cy="1588"/>
          </a:xfrm>
          <a:prstGeom prst="straightConnector1">
            <a:avLst/>
          </a:prstGeom>
          <a:noFill/>
          <a:ln w="38100" cap="flat" cmpd="sng" algn="ctr">
            <a:solidFill>
              <a:srgbClr val="F79646"/>
            </a:solidFill>
            <a:prstDash val="solid"/>
            <a:headEnd type="arrow" w="lg" len="lg"/>
            <a:tailEnd type="arrow" w="lg" len="lg"/>
          </a:ln>
          <a:effectLst>
            <a:outerShdw blurRad="40000" dist="23000" dir="5400000" rotWithShape="0">
              <a:srgbClr val="000000">
                <a:alpha val="35000"/>
              </a:srgbClr>
            </a:outerShdw>
          </a:effectLst>
        </p:spPr>
      </p:cxnSp>
      <p:cxnSp>
        <p:nvCxnSpPr>
          <p:cNvPr id="95" name="Straight Arrow Connector 94"/>
          <p:cNvCxnSpPr/>
          <p:nvPr/>
        </p:nvCxnSpPr>
        <p:spPr>
          <a:xfrm rot="5400000">
            <a:off x="6510350"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96" name="Straight Arrow Connector 95"/>
          <p:cNvCxnSpPr/>
          <p:nvPr/>
        </p:nvCxnSpPr>
        <p:spPr>
          <a:xfrm rot="5400000">
            <a:off x="6696093"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97" name="Straight Arrow Connector 96"/>
          <p:cNvCxnSpPr/>
          <p:nvPr/>
        </p:nvCxnSpPr>
        <p:spPr>
          <a:xfrm rot="5400000">
            <a:off x="6886588"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98" name="Straight Arrow Connector 97"/>
          <p:cNvCxnSpPr/>
          <p:nvPr/>
        </p:nvCxnSpPr>
        <p:spPr>
          <a:xfrm rot="5400000">
            <a:off x="7065977"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99" name="Straight Arrow Connector 98"/>
          <p:cNvCxnSpPr/>
          <p:nvPr/>
        </p:nvCxnSpPr>
        <p:spPr>
          <a:xfrm rot="5400000">
            <a:off x="1738293"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100" name="Straight Arrow Connector 99"/>
          <p:cNvCxnSpPr/>
          <p:nvPr/>
        </p:nvCxnSpPr>
        <p:spPr>
          <a:xfrm rot="5400000">
            <a:off x="1924036"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101" name="Straight Arrow Connector 100"/>
          <p:cNvCxnSpPr/>
          <p:nvPr/>
        </p:nvCxnSpPr>
        <p:spPr>
          <a:xfrm rot="5400000">
            <a:off x="2114531"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cxnSp>
        <p:nvCxnSpPr>
          <p:cNvPr id="102" name="Straight Arrow Connector 101"/>
          <p:cNvCxnSpPr/>
          <p:nvPr/>
        </p:nvCxnSpPr>
        <p:spPr>
          <a:xfrm rot="5400000">
            <a:off x="2293920" y="4081466"/>
            <a:ext cx="695332" cy="1588"/>
          </a:xfrm>
          <a:prstGeom prst="straightConnector1">
            <a:avLst/>
          </a:prstGeom>
          <a:noFill/>
          <a:ln w="38100" cap="flat" cmpd="sng" algn="ctr">
            <a:solidFill>
              <a:srgbClr val="4F81BD"/>
            </a:solidFill>
            <a:prstDash val="solid"/>
            <a:headEnd type="arrow" w="med" len="sm"/>
            <a:tailEnd type="arrow" w="med" len="sm"/>
          </a:ln>
          <a:effectLst>
            <a:outerShdw blurRad="40000" dist="23000" dir="5400000" rotWithShape="0">
              <a:srgbClr val="000000">
                <a:alpha val="35000"/>
              </a:srgbClr>
            </a:outerShdw>
          </a:effectLst>
        </p:spPr>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20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2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20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2000"/>
                                        <p:tgtEl>
                                          <p:spTgt spid="57"/>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99"/>
                                        </p:tgtEl>
                                        <p:attrNameLst>
                                          <p:attrName>style.visibility</p:attrName>
                                        </p:attrNameLst>
                                      </p:cBhvr>
                                      <p:to>
                                        <p:strVal val="visible"/>
                                      </p:to>
                                    </p:set>
                                    <p:animEffect transition="in" filter="fade">
                                      <p:cBhvr>
                                        <p:cTn id="26" dur="2000"/>
                                        <p:tgtEl>
                                          <p:spTgt spid="99"/>
                                        </p:tgtEl>
                                      </p:cBhvr>
                                    </p:animEffect>
                                  </p:childTnLst>
                                </p:cTn>
                              </p:par>
                              <p:par>
                                <p:cTn id="27" presetID="10" presetClass="entr" presetSubtype="0" fill="hold" nodeType="withEffect">
                                  <p:stCondLst>
                                    <p:cond delay="0"/>
                                  </p:stCondLst>
                                  <p:childTnLst>
                                    <p:set>
                                      <p:cBhvr>
                                        <p:cTn id="28" dur="1" fill="hold">
                                          <p:stCondLst>
                                            <p:cond delay="0"/>
                                          </p:stCondLst>
                                        </p:cTn>
                                        <p:tgtEl>
                                          <p:spTgt spid="100"/>
                                        </p:tgtEl>
                                        <p:attrNameLst>
                                          <p:attrName>style.visibility</p:attrName>
                                        </p:attrNameLst>
                                      </p:cBhvr>
                                      <p:to>
                                        <p:strVal val="visible"/>
                                      </p:to>
                                    </p:set>
                                    <p:animEffect transition="in" filter="fade">
                                      <p:cBhvr>
                                        <p:cTn id="29" dur="2000"/>
                                        <p:tgtEl>
                                          <p:spTgt spid="100"/>
                                        </p:tgtEl>
                                      </p:cBhvr>
                                    </p:animEffect>
                                  </p:childTnLst>
                                </p:cTn>
                              </p:par>
                              <p:par>
                                <p:cTn id="30" presetID="10" presetClass="entr" presetSubtype="0" fill="hold" nodeType="withEffect">
                                  <p:stCondLst>
                                    <p:cond delay="0"/>
                                  </p:stCondLst>
                                  <p:childTnLst>
                                    <p:set>
                                      <p:cBhvr>
                                        <p:cTn id="31" dur="1" fill="hold">
                                          <p:stCondLst>
                                            <p:cond delay="0"/>
                                          </p:stCondLst>
                                        </p:cTn>
                                        <p:tgtEl>
                                          <p:spTgt spid="101"/>
                                        </p:tgtEl>
                                        <p:attrNameLst>
                                          <p:attrName>style.visibility</p:attrName>
                                        </p:attrNameLst>
                                      </p:cBhvr>
                                      <p:to>
                                        <p:strVal val="visible"/>
                                      </p:to>
                                    </p:set>
                                    <p:animEffect transition="in" filter="fade">
                                      <p:cBhvr>
                                        <p:cTn id="32" dur="2000"/>
                                        <p:tgtEl>
                                          <p:spTgt spid="101"/>
                                        </p:tgtEl>
                                      </p:cBhvr>
                                    </p:animEffect>
                                  </p:childTnLst>
                                </p:cTn>
                              </p:par>
                              <p:par>
                                <p:cTn id="33" presetID="10" presetClass="entr" presetSubtype="0" fill="hold" nodeType="withEffect">
                                  <p:stCondLst>
                                    <p:cond delay="0"/>
                                  </p:stCondLst>
                                  <p:childTnLst>
                                    <p:set>
                                      <p:cBhvr>
                                        <p:cTn id="34" dur="1" fill="hold">
                                          <p:stCondLst>
                                            <p:cond delay="0"/>
                                          </p:stCondLst>
                                        </p:cTn>
                                        <p:tgtEl>
                                          <p:spTgt spid="102"/>
                                        </p:tgtEl>
                                        <p:attrNameLst>
                                          <p:attrName>style.visibility</p:attrName>
                                        </p:attrNameLst>
                                      </p:cBhvr>
                                      <p:to>
                                        <p:strVal val="visible"/>
                                      </p:to>
                                    </p:set>
                                    <p:animEffect transition="in" filter="fade">
                                      <p:cBhvr>
                                        <p:cTn id="35" dur="2000"/>
                                        <p:tgtEl>
                                          <p:spTgt spid="10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2000"/>
                                        <p:tgtEl>
                                          <p:spTgt spid="58"/>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fade">
                                      <p:cBhvr>
                                        <p:cTn id="44" dur="2000"/>
                                        <p:tgtEl>
                                          <p:spTgt spid="5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fade">
                                      <p:cBhvr>
                                        <p:cTn id="47" dur="2000"/>
                                        <p:tgtEl>
                                          <p:spTgt spid="60"/>
                                        </p:tgtEl>
                                      </p:cBhvr>
                                    </p:animEffect>
                                  </p:childTnLst>
                                </p:cTn>
                              </p:par>
                              <p:par>
                                <p:cTn id="48" presetID="10" presetClass="entr" presetSubtype="0" fill="hold" nodeType="withEffect">
                                  <p:stCondLst>
                                    <p:cond delay="0"/>
                                  </p:stCondLst>
                                  <p:childTnLst>
                                    <p:set>
                                      <p:cBhvr>
                                        <p:cTn id="49" dur="1" fill="hold">
                                          <p:stCondLst>
                                            <p:cond delay="0"/>
                                          </p:stCondLst>
                                        </p:cTn>
                                        <p:tgtEl>
                                          <p:spTgt spid="61"/>
                                        </p:tgtEl>
                                        <p:attrNameLst>
                                          <p:attrName>style.visibility</p:attrName>
                                        </p:attrNameLst>
                                      </p:cBhvr>
                                      <p:to>
                                        <p:strVal val="visible"/>
                                      </p:to>
                                    </p:set>
                                    <p:animEffect transition="in" filter="fade">
                                      <p:cBhvr>
                                        <p:cTn id="50" dur="2000"/>
                                        <p:tgtEl>
                                          <p:spTgt spid="61"/>
                                        </p:tgtEl>
                                      </p:cBhvr>
                                    </p:animEffect>
                                  </p:childTnLst>
                                </p:cTn>
                              </p:par>
                              <p:par>
                                <p:cTn id="51" presetID="10" presetClass="entr" presetSubtype="0" fill="hold"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2000"/>
                                        <p:tgtEl>
                                          <p:spTgt spid="62"/>
                                        </p:tgtEl>
                                      </p:cBhvr>
                                    </p:animEffect>
                                  </p:childTnLst>
                                </p:cTn>
                              </p:par>
                              <p:par>
                                <p:cTn id="54" presetID="10" presetClass="entr" presetSubtype="0" fill="hold" nodeType="withEffect">
                                  <p:stCondLst>
                                    <p:cond delay="0"/>
                                  </p:stCondLst>
                                  <p:childTnLst>
                                    <p:set>
                                      <p:cBhvr>
                                        <p:cTn id="55" dur="1" fill="hold">
                                          <p:stCondLst>
                                            <p:cond delay="0"/>
                                          </p:stCondLst>
                                        </p:cTn>
                                        <p:tgtEl>
                                          <p:spTgt spid="63"/>
                                        </p:tgtEl>
                                        <p:attrNameLst>
                                          <p:attrName>style.visibility</p:attrName>
                                        </p:attrNameLst>
                                      </p:cBhvr>
                                      <p:to>
                                        <p:strVal val="visible"/>
                                      </p:to>
                                    </p:set>
                                    <p:animEffect transition="in" filter="fade">
                                      <p:cBhvr>
                                        <p:cTn id="56" dur="2000"/>
                                        <p:tgtEl>
                                          <p:spTgt spid="63"/>
                                        </p:tgtEl>
                                      </p:cBhvr>
                                    </p:animEffect>
                                  </p:childTnLst>
                                </p:cTn>
                              </p:par>
                              <p:par>
                                <p:cTn id="57" presetID="10" presetClass="entr" presetSubtype="0" fill="hold" nodeType="with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fade">
                                      <p:cBhvr>
                                        <p:cTn id="59" dur="2000"/>
                                        <p:tgtEl>
                                          <p:spTgt spid="64"/>
                                        </p:tgtEl>
                                      </p:cBhvr>
                                    </p:animEffect>
                                  </p:childTnLst>
                                </p:cTn>
                              </p:par>
                              <p:par>
                                <p:cTn id="60" presetID="10" presetClass="entr" presetSubtype="0" fill="hold" nodeType="with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2000"/>
                                        <p:tgtEl>
                                          <p:spTgt spid="65"/>
                                        </p:tgtEl>
                                      </p:cBhvr>
                                    </p:animEffect>
                                  </p:childTnLst>
                                </p:cTn>
                              </p:par>
                              <p:par>
                                <p:cTn id="63" presetID="10" presetClass="entr" presetSubtype="0" fill="hold" nodeType="withEffect">
                                  <p:stCondLst>
                                    <p:cond delay="0"/>
                                  </p:stCondLst>
                                  <p:childTnLst>
                                    <p:set>
                                      <p:cBhvr>
                                        <p:cTn id="64" dur="1" fill="hold">
                                          <p:stCondLst>
                                            <p:cond delay="0"/>
                                          </p:stCondLst>
                                        </p:cTn>
                                        <p:tgtEl>
                                          <p:spTgt spid="66"/>
                                        </p:tgtEl>
                                        <p:attrNameLst>
                                          <p:attrName>style.visibility</p:attrName>
                                        </p:attrNameLst>
                                      </p:cBhvr>
                                      <p:to>
                                        <p:strVal val="visible"/>
                                      </p:to>
                                    </p:set>
                                    <p:animEffect transition="in" filter="fade">
                                      <p:cBhvr>
                                        <p:cTn id="65" dur="2000"/>
                                        <p:tgtEl>
                                          <p:spTgt spid="6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7"/>
                                        </p:tgtEl>
                                        <p:attrNameLst>
                                          <p:attrName>style.visibility</p:attrName>
                                        </p:attrNameLst>
                                      </p:cBhvr>
                                      <p:to>
                                        <p:strVal val="visible"/>
                                      </p:to>
                                    </p:set>
                                    <p:animEffect transition="in" filter="fade">
                                      <p:cBhvr>
                                        <p:cTn id="68" dur="2000"/>
                                        <p:tgtEl>
                                          <p:spTgt spid="6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69"/>
                                        </p:tgtEl>
                                        <p:attrNameLst>
                                          <p:attrName>style.visibility</p:attrName>
                                        </p:attrNameLst>
                                      </p:cBhvr>
                                      <p:to>
                                        <p:strVal val="visible"/>
                                      </p:to>
                                    </p:set>
                                    <p:animEffect transition="in" filter="fade">
                                      <p:cBhvr>
                                        <p:cTn id="71" dur="2000"/>
                                        <p:tgtEl>
                                          <p:spTgt spid="69"/>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2"/>
                                        </p:tgtEl>
                                        <p:attrNameLst>
                                          <p:attrName>style.visibility</p:attrName>
                                        </p:attrNameLst>
                                      </p:cBhvr>
                                      <p:to>
                                        <p:strVal val="visible"/>
                                      </p:to>
                                    </p:set>
                                    <p:animEffect transition="in" filter="fade">
                                      <p:cBhvr>
                                        <p:cTn id="74" dur="2000"/>
                                        <p:tgtEl>
                                          <p:spTgt spid="92"/>
                                        </p:tgtEl>
                                      </p:cBhvr>
                                    </p:animEffect>
                                  </p:childTnLst>
                                </p:cTn>
                              </p:par>
                              <p:par>
                                <p:cTn id="75" presetID="10" presetClass="entr" presetSubtype="0" fill="hold" nodeType="with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2000"/>
                                        <p:tgtEl>
                                          <p:spTgt spid="68"/>
                                        </p:tgtEl>
                                      </p:cBhvr>
                                    </p:animEffect>
                                  </p:childTnLst>
                                </p:cTn>
                              </p:par>
                              <p:par>
                                <p:cTn id="78" presetID="10" presetClass="entr" presetSubtype="0" fill="hold" nodeType="withEffect">
                                  <p:stCondLst>
                                    <p:cond delay="0"/>
                                  </p:stCondLst>
                                  <p:childTnLst>
                                    <p:set>
                                      <p:cBhvr>
                                        <p:cTn id="79" dur="1" fill="hold">
                                          <p:stCondLst>
                                            <p:cond delay="0"/>
                                          </p:stCondLst>
                                        </p:cTn>
                                        <p:tgtEl>
                                          <p:spTgt spid="93"/>
                                        </p:tgtEl>
                                        <p:attrNameLst>
                                          <p:attrName>style.visibility</p:attrName>
                                        </p:attrNameLst>
                                      </p:cBhvr>
                                      <p:to>
                                        <p:strVal val="visible"/>
                                      </p:to>
                                    </p:set>
                                    <p:animEffect transition="in" filter="fade">
                                      <p:cBhvr>
                                        <p:cTn id="80" dur="2000"/>
                                        <p:tgtEl>
                                          <p:spTgt spid="93"/>
                                        </p:tgtEl>
                                      </p:cBhvr>
                                    </p:animEffect>
                                  </p:childTnLst>
                                </p:cTn>
                              </p:par>
                              <p:par>
                                <p:cTn id="81" presetID="10" presetClass="entr" presetSubtype="0" fill="hold" nodeType="withEffect">
                                  <p:stCondLst>
                                    <p:cond delay="0"/>
                                  </p:stCondLst>
                                  <p:childTnLst>
                                    <p:set>
                                      <p:cBhvr>
                                        <p:cTn id="82" dur="1" fill="hold">
                                          <p:stCondLst>
                                            <p:cond delay="0"/>
                                          </p:stCondLst>
                                        </p:cTn>
                                        <p:tgtEl>
                                          <p:spTgt spid="94"/>
                                        </p:tgtEl>
                                        <p:attrNameLst>
                                          <p:attrName>style.visibility</p:attrName>
                                        </p:attrNameLst>
                                      </p:cBhvr>
                                      <p:to>
                                        <p:strVal val="visible"/>
                                      </p:to>
                                    </p:set>
                                    <p:animEffect transition="in" filter="fade">
                                      <p:cBhvr>
                                        <p:cTn id="83" dur="2000"/>
                                        <p:tgtEl>
                                          <p:spTgt spid="94"/>
                                        </p:tgtEl>
                                      </p:cBhvr>
                                    </p:animEffect>
                                  </p:childTnLst>
                                </p:cTn>
                              </p:par>
                              <p:par>
                                <p:cTn id="84" presetID="10" presetClass="entr" presetSubtype="0" fill="hold" nodeType="withEffect">
                                  <p:stCondLst>
                                    <p:cond delay="0"/>
                                  </p:stCondLst>
                                  <p:childTnLst>
                                    <p:set>
                                      <p:cBhvr>
                                        <p:cTn id="85" dur="1" fill="hold">
                                          <p:stCondLst>
                                            <p:cond delay="0"/>
                                          </p:stCondLst>
                                        </p:cTn>
                                        <p:tgtEl>
                                          <p:spTgt spid="95"/>
                                        </p:tgtEl>
                                        <p:attrNameLst>
                                          <p:attrName>style.visibility</p:attrName>
                                        </p:attrNameLst>
                                      </p:cBhvr>
                                      <p:to>
                                        <p:strVal val="visible"/>
                                      </p:to>
                                    </p:set>
                                    <p:animEffect transition="in" filter="fade">
                                      <p:cBhvr>
                                        <p:cTn id="86" dur="2000"/>
                                        <p:tgtEl>
                                          <p:spTgt spid="95"/>
                                        </p:tgtEl>
                                      </p:cBhvr>
                                    </p:animEffect>
                                  </p:childTnLst>
                                </p:cTn>
                              </p:par>
                              <p:par>
                                <p:cTn id="87" presetID="10" presetClass="entr" presetSubtype="0" fill="hold" nodeType="withEffect">
                                  <p:stCondLst>
                                    <p:cond delay="0"/>
                                  </p:stCondLst>
                                  <p:childTnLst>
                                    <p:set>
                                      <p:cBhvr>
                                        <p:cTn id="88" dur="1" fill="hold">
                                          <p:stCondLst>
                                            <p:cond delay="0"/>
                                          </p:stCondLst>
                                        </p:cTn>
                                        <p:tgtEl>
                                          <p:spTgt spid="96"/>
                                        </p:tgtEl>
                                        <p:attrNameLst>
                                          <p:attrName>style.visibility</p:attrName>
                                        </p:attrNameLst>
                                      </p:cBhvr>
                                      <p:to>
                                        <p:strVal val="visible"/>
                                      </p:to>
                                    </p:set>
                                    <p:animEffect transition="in" filter="fade">
                                      <p:cBhvr>
                                        <p:cTn id="89" dur="2000"/>
                                        <p:tgtEl>
                                          <p:spTgt spid="96"/>
                                        </p:tgtEl>
                                      </p:cBhvr>
                                    </p:animEffect>
                                  </p:childTnLst>
                                </p:cTn>
                              </p:par>
                              <p:par>
                                <p:cTn id="90" presetID="10" presetClass="entr" presetSubtype="0" fill="hold" nodeType="withEffect">
                                  <p:stCondLst>
                                    <p:cond delay="0"/>
                                  </p:stCondLst>
                                  <p:childTnLst>
                                    <p:set>
                                      <p:cBhvr>
                                        <p:cTn id="91" dur="1" fill="hold">
                                          <p:stCondLst>
                                            <p:cond delay="0"/>
                                          </p:stCondLst>
                                        </p:cTn>
                                        <p:tgtEl>
                                          <p:spTgt spid="97"/>
                                        </p:tgtEl>
                                        <p:attrNameLst>
                                          <p:attrName>style.visibility</p:attrName>
                                        </p:attrNameLst>
                                      </p:cBhvr>
                                      <p:to>
                                        <p:strVal val="visible"/>
                                      </p:to>
                                    </p:set>
                                    <p:animEffect transition="in" filter="fade">
                                      <p:cBhvr>
                                        <p:cTn id="92" dur="2000"/>
                                        <p:tgtEl>
                                          <p:spTgt spid="97"/>
                                        </p:tgtEl>
                                      </p:cBhvr>
                                    </p:animEffect>
                                  </p:childTnLst>
                                </p:cTn>
                              </p:par>
                              <p:par>
                                <p:cTn id="93" presetID="10" presetClass="entr" presetSubtype="0" fill="hold" nodeType="withEffect">
                                  <p:stCondLst>
                                    <p:cond delay="0"/>
                                  </p:stCondLst>
                                  <p:childTnLst>
                                    <p:set>
                                      <p:cBhvr>
                                        <p:cTn id="94" dur="1" fill="hold">
                                          <p:stCondLst>
                                            <p:cond delay="0"/>
                                          </p:stCondLst>
                                        </p:cTn>
                                        <p:tgtEl>
                                          <p:spTgt spid="98"/>
                                        </p:tgtEl>
                                        <p:attrNameLst>
                                          <p:attrName>style.visibility</p:attrName>
                                        </p:attrNameLst>
                                      </p:cBhvr>
                                      <p:to>
                                        <p:strVal val="visible"/>
                                      </p:to>
                                    </p:set>
                                    <p:animEffect transition="in" filter="fade">
                                      <p:cBhvr>
                                        <p:cTn id="95" dur="20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5" grpId="0" animBg="1"/>
      <p:bldP spid="56" grpId="0" animBg="1"/>
      <p:bldP spid="57" grpId="0" animBg="1"/>
      <p:bldP spid="58" grpId="0" animBg="1"/>
      <p:bldP spid="60" grpId="0" animBg="1"/>
      <p:bldP spid="67" grpId="0" animBg="1"/>
      <p:bldP spid="69" grpId="0"/>
      <p:bldP spid="9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AIF Demo</a:t>
            </a:r>
            <a:endParaRPr lang="ar-SA" dirty="0"/>
          </a:p>
        </p:txBody>
      </p:sp>
      <p:sp>
        <p:nvSpPr>
          <p:cNvPr id="3" name="Content Placeholder 2"/>
          <p:cNvSpPr>
            <a:spLocks noGrp="1"/>
          </p:cNvSpPr>
          <p:nvPr>
            <p:ph idx="1"/>
          </p:nvPr>
        </p:nvSpPr>
        <p:spPr/>
        <p:txBody>
          <a:bodyPr/>
          <a:lstStyle/>
          <a:p>
            <a:r>
              <a:rPr lang="en-US" dirty="0" smtClean="0"/>
              <a:t>Demo</a:t>
            </a:r>
          </a:p>
          <a:p>
            <a:pPr lvl="1"/>
            <a:r>
              <a:rPr lang="en-US" dirty="0" smtClean="0"/>
              <a:t>Creating a web service in Dynamics AX IDE</a:t>
            </a:r>
          </a:p>
          <a:p>
            <a:pPr lvl="1"/>
            <a:r>
              <a:rPr lang="en-US" dirty="0" smtClean="0"/>
              <a:t>Exposing it</a:t>
            </a:r>
          </a:p>
          <a:p>
            <a:pPr lvl="1"/>
            <a:r>
              <a:rPr lang="en-US" dirty="0" smtClean="0"/>
              <a:t>Consuming it from a an external application</a:t>
            </a:r>
          </a:p>
          <a:p>
            <a:pPr lvl="1"/>
            <a:endParaRPr lang="en-US" dirty="0" smtClean="0"/>
          </a:p>
          <a:p>
            <a:pPr lvl="1"/>
            <a:endParaRPr lang="en-US" dirty="0" smtClean="0"/>
          </a:p>
          <a:p>
            <a:pPr marL="914400" lvl="1" indent="-457200"/>
            <a:endParaRPr lang="ar-SA"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Connectors</a:t>
            </a:r>
            <a:endParaRPr lang="ar-SA" dirty="0"/>
          </a:p>
        </p:txBody>
      </p:sp>
      <p:sp>
        <p:nvSpPr>
          <p:cNvPr id="3" name="Content Placeholder 2"/>
          <p:cNvSpPr>
            <a:spLocks noGrp="1"/>
          </p:cNvSpPr>
          <p:nvPr>
            <p:ph idx="1"/>
          </p:nvPr>
        </p:nvSpPr>
        <p:spPr/>
        <p:txBody>
          <a:bodyPr/>
          <a:lstStyle/>
          <a:p>
            <a:r>
              <a:rPr lang="en-US" dirty="0" smtClean="0"/>
              <a:t>.NET Business Connector</a:t>
            </a:r>
          </a:p>
          <a:p>
            <a:pPr lvl="1"/>
            <a:r>
              <a:rPr lang="en-US" dirty="0" err="1" smtClean="0"/>
              <a:t>Microsoft.Dynamics.BusinessConnectorNet</a:t>
            </a:r>
            <a:r>
              <a:rPr lang="en-US" dirty="0" smtClean="0"/>
              <a:t> Namespace</a:t>
            </a:r>
          </a:p>
          <a:p>
            <a:pPr lvl="2"/>
            <a:r>
              <a:rPr lang="en-US" sz="1600" dirty="0" smtClean="0"/>
              <a:t>Axapta</a:t>
            </a:r>
          </a:p>
          <a:p>
            <a:pPr lvl="2"/>
            <a:r>
              <a:rPr lang="en-US" sz="1600" dirty="0" err="1" smtClean="0"/>
              <a:t>AxaptaRecord</a:t>
            </a:r>
            <a:endParaRPr lang="en-US" sz="1600" dirty="0" smtClean="0"/>
          </a:p>
          <a:p>
            <a:pPr lvl="2"/>
            <a:r>
              <a:rPr lang="en-US" sz="1600" dirty="0" err="1" smtClean="0"/>
              <a:t>AxaptaObject</a:t>
            </a:r>
            <a:endParaRPr lang="en-US" sz="1600" dirty="0" smtClean="0"/>
          </a:p>
          <a:p>
            <a:pPr lvl="1"/>
            <a:r>
              <a:rPr lang="en-US" dirty="0" smtClean="0"/>
              <a:t>Demo</a:t>
            </a:r>
          </a:p>
          <a:p>
            <a:pPr lvl="1"/>
            <a:endParaRPr lang="en-US" dirty="0" smtClean="0"/>
          </a:p>
          <a:p>
            <a:r>
              <a:rPr lang="en-US" dirty="0" smtClean="0"/>
              <a:t>COM Business Connector</a:t>
            </a:r>
            <a:endParaRPr lang="ar-SA"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381000"/>
          </a:xfrm>
        </p:spPr>
        <p:txBody>
          <a:bodyPr/>
          <a:lstStyle/>
          <a:p>
            <a:r>
              <a:rPr lang="en-US" dirty="0" smtClean="0"/>
              <a:t>Common Language Runtime (CLR) Interoperability</a:t>
            </a:r>
            <a:endParaRPr lang="ar-SA" dirty="0"/>
          </a:p>
        </p:txBody>
      </p:sp>
      <p:sp>
        <p:nvSpPr>
          <p:cNvPr id="3" name="Content Placeholder 2"/>
          <p:cNvSpPr>
            <a:spLocks noGrp="1"/>
          </p:cNvSpPr>
          <p:nvPr>
            <p:ph idx="1"/>
          </p:nvPr>
        </p:nvSpPr>
        <p:spPr/>
        <p:txBody>
          <a:bodyPr/>
          <a:lstStyle/>
          <a:p>
            <a:r>
              <a:rPr lang="en-US" dirty="0" smtClean="0"/>
              <a:t>Enables X++ code to access the functionalities in a CLR managed assembly</a:t>
            </a:r>
          </a:p>
          <a:p>
            <a:endParaRPr lang="en-US" dirty="0" smtClean="0"/>
          </a:p>
          <a:p>
            <a:r>
              <a:rPr lang="en-US" dirty="0" smtClean="0"/>
              <a:t>Demo</a:t>
            </a:r>
            <a:endParaRPr lang="ar-SA"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t>
            </a:r>
            <a:r>
              <a:rPr lang="en-US" dirty="0" smtClean="0"/>
              <a:t>&amp; A</a:t>
            </a:r>
            <a:endParaRPr lang="ar-SA" dirty="0"/>
          </a:p>
        </p:txBody>
      </p:sp>
      <p:sp>
        <p:nvSpPr>
          <p:cNvPr id="3" name="Content Placeholder 2"/>
          <p:cNvSpPr>
            <a:spLocks noGrp="1"/>
          </p:cNvSpPr>
          <p:nvPr>
            <p:ph idx="1"/>
          </p:nvPr>
        </p:nvSpPr>
        <p:spPr>
          <a:xfrm>
            <a:off x="381000" y="1295400"/>
            <a:ext cx="8382000" cy="4876800"/>
          </a:xfrm>
        </p:spPr>
        <p:txBody>
          <a:bodyPr/>
          <a:lstStyle/>
          <a:p>
            <a:r>
              <a:rPr lang="en-US" sz="6000" dirty="0" smtClean="0"/>
              <a:t>Q</a:t>
            </a:r>
            <a:r>
              <a:rPr lang="en-US" sz="1100" dirty="0" smtClean="0"/>
              <a:t> </a:t>
            </a:r>
            <a:r>
              <a:rPr lang="en-US" dirty="0" smtClean="0"/>
              <a:t>&amp;</a:t>
            </a:r>
            <a:r>
              <a:rPr lang="en-US" sz="1100" dirty="0" smtClean="0"/>
              <a:t>   </a:t>
            </a:r>
            <a:r>
              <a:rPr lang="en-US" sz="6000" dirty="0" smtClean="0"/>
              <a:t>A</a:t>
            </a:r>
            <a:endParaRPr lang="ar-SA" sz="1100" dirty="0"/>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Segoe"/>
        <a:ea typeface="ＭＳ Ｐゴシック"/>
        <a:cs typeface=""/>
      </a:majorFont>
      <a:minorFont>
        <a:latin typeface="Sego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A5B9F9696A9B4AADA4B61A6C3A3B8A" ma:contentTypeVersion="0" ma:contentTypeDescription="Create a new document." ma:contentTypeScope="" ma:versionID="7942a77760a3d5a39cf0813a5598d95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342F801-53D6-4484-8C33-E4C9965308FE}">
  <ds:schemaRefs>
    <ds:schemaRef ds:uri="http://schemas.microsoft.com/office/2006/metadata/properties"/>
  </ds:schemaRefs>
</ds:datastoreItem>
</file>

<file path=customXml/itemProps2.xml><?xml version="1.0" encoding="utf-8"?>
<ds:datastoreItem xmlns:ds="http://schemas.openxmlformats.org/officeDocument/2006/customXml" ds:itemID="{F4271037-3F4C-49D4-BDB1-9363139B9896}">
  <ds:schemaRefs>
    <ds:schemaRef ds:uri="http://schemas.microsoft.com/sharepoint/v3/contenttype/forms"/>
  </ds:schemaRefs>
</ds:datastoreItem>
</file>

<file path=customXml/itemProps3.xml><?xml version="1.0" encoding="utf-8"?>
<ds:datastoreItem xmlns:ds="http://schemas.openxmlformats.org/officeDocument/2006/customXml" ds:itemID="{D0B3B0A8-748F-40E4-AF91-5784FE9A0C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2155</TotalTime>
  <Words>552</Words>
  <Application>Microsoft Office PowerPoint</Application>
  <PresentationFormat>On-screen Show (4:3)</PresentationFormat>
  <Paragraphs>114</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 Presentation</vt:lpstr>
      <vt:lpstr>Integrating Microsoft Dynamics AX with External Systems</vt:lpstr>
      <vt:lpstr>Agenda</vt:lpstr>
      <vt:lpstr>Microsoft Dynamics AX 2009 Architecture</vt:lpstr>
      <vt:lpstr>Application Integration Framework (AIF)</vt:lpstr>
      <vt:lpstr>AIF Architecture</vt:lpstr>
      <vt:lpstr>AIF Demo</vt:lpstr>
      <vt:lpstr>Business Connectors</vt:lpstr>
      <vt:lpstr>Common Language Runtime (CLR) Interoperability</vt:lpstr>
      <vt:lpstr>Q &amp; A</vt:lpstr>
      <vt:lpstr>Please Don’t Forget to Complete Your Evaluation Form  Your input is important!  Plus, this is how you’ll get the chance to enter the raffle draws througout the event</vt:lpstr>
      <vt:lpstr>Slide 11</vt:lpstr>
    </vt:vector>
  </TitlesOfParts>
  <Company>laurie becharas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laurie becharas</dc:creator>
  <cp:lastModifiedBy>aatiyah</cp:lastModifiedBy>
  <cp:revision>105</cp:revision>
  <dcterms:created xsi:type="dcterms:W3CDTF">2008-09-08T01:02:58Z</dcterms:created>
  <dcterms:modified xsi:type="dcterms:W3CDTF">2009-12-15T05:42:02Z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iew">
    <vt:lpwstr>IDEAS</vt:lpwstr>
  </property>
  <property fmtid="{D5CDD505-2E9C-101B-9397-08002B2CF9AE}" pid="3" name="ContentTypeId">
    <vt:lpwstr>0x01010081A5B9F9696A9B4AADA4B61A6C3A3B8A</vt:lpwstr>
  </property>
</Properties>
</file>